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8" r:id="rId3"/>
    <p:sldId id="257" r:id="rId4"/>
    <p:sldId id="264" r:id="rId5"/>
    <p:sldId id="263" r:id="rId6"/>
    <p:sldId id="261" r:id="rId7"/>
    <p:sldId id="258" r:id="rId8"/>
    <p:sldId id="259" r:id="rId9"/>
    <p:sldId id="269" r:id="rId10"/>
    <p:sldId id="270" r:id="rId11"/>
    <p:sldId id="271" r:id="rId12"/>
    <p:sldId id="282" r:id="rId13"/>
    <p:sldId id="266" r:id="rId14"/>
    <p:sldId id="279" r:id="rId15"/>
    <p:sldId id="278" r:id="rId16"/>
    <p:sldId id="280" r:id="rId17"/>
    <p:sldId id="265" r:id="rId18"/>
    <p:sldId id="277" r:id="rId19"/>
    <p:sldId id="272" r:id="rId20"/>
    <p:sldId id="274" r:id="rId21"/>
    <p:sldId id="273" r:id="rId22"/>
    <p:sldId id="275" r:id="rId23"/>
    <p:sldId id="281" r:id="rId24"/>
    <p:sldId id="276" r:id="rId25"/>
    <p:sldId id="267" r:id="rId26"/>
    <p:sldId id="262" r:id="rId27"/>
    <p:sldId id="283"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09" autoAdjust="0"/>
  </p:normalViewPr>
  <p:slideViewPr>
    <p:cSldViewPr>
      <p:cViewPr>
        <p:scale>
          <a:sx n="66" d="100"/>
          <a:sy n="66" d="100"/>
        </p:scale>
        <p:origin x="-2010"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CE81A5C-8473-4EA7-945F-8C31ED54298D}" type="datetimeFigureOut">
              <a:rPr lang="en-US" smtClean="0"/>
              <a:pPr/>
              <a:t>5/2/2011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41FF50D-A6AE-4B0F-9BA7-23D47F47F8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helped Self-Advocates create many personal stories of success. </a:t>
            </a:r>
          </a:p>
          <a:p>
            <a:endParaRPr lang="en-US" baseline="0" dirty="0" smtClean="0"/>
          </a:p>
          <a:p>
            <a:r>
              <a:rPr lang="en-US" baseline="0" dirty="0" smtClean="0"/>
              <a:t>Stories are powerful!</a:t>
            </a:r>
          </a:p>
        </p:txBody>
      </p:sp>
      <p:sp>
        <p:nvSpPr>
          <p:cNvPr id="4" name="Slide Number Placeholder 3"/>
          <p:cNvSpPr>
            <a:spLocks noGrp="1"/>
          </p:cNvSpPr>
          <p:nvPr>
            <p:ph type="sldNum" sz="quarter" idx="10"/>
          </p:nvPr>
        </p:nvSpPr>
        <p:spPr/>
        <p:txBody>
          <a:bodyPr/>
          <a:lstStyle/>
          <a:p>
            <a:fld id="{F41FF50D-A6AE-4B0F-9BA7-23D47F47F85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haven’t learned the meaning of the word “impossible”. </a:t>
            </a:r>
          </a:p>
          <a:p>
            <a:endParaRPr lang="en-US" baseline="0" dirty="0" smtClean="0"/>
          </a:p>
          <a:p>
            <a:r>
              <a:rPr lang="en-US" baseline="0" dirty="0" smtClean="0"/>
              <a:t>If it looks like we can’t do something, we stop and get creative.</a:t>
            </a:r>
          </a:p>
        </p:txBody>
      </p:sp>
      <p:sp>
        <p:nvSpPr>
          <p:cNvPr id="4" name="Slide Number Placeholder 3"/>
          <p:cNvSpPr>
            <a:spLocks noGrp="1"/>
          </p:cNvSpPr>
          <p:nvPr>
            <p:ph type="sldNum" sz="quarter" idx="10"/>
          </p:nvPr>
        </p:nvSpPr>
        <p:spPr/>
        <p:txBody>
          <a:bodyPr/>
          <a:lstStyle/>
          <a:p>
            <a:fld id="{F41FF50D-A6AE-4B0F-9BA7-23D47F47F85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host several fun events each year and also try to include humor in our trainings and meetings.</a:t>
            </a:r>
          </a:p>
          <a:p>
            <a:endParaRPr lang="en-US" baseline="0" dirty="0" smtClean="0"/>
          </a:p>
          <a:p>
            <a:r>
              <a:rPr lang="en-US" baseline="0" dirty="0" smtClean="0"/>
              <a:t>People remember things more when they enjoy themselves, so we try to help them do that as much as possible.</a:t>
            </a:r>
          </a:p>
          <a:p>
            <a:endParaRPr lang="en-US" baseline="0" dirty="0" smtClean="0"/>
          </a:p>
          <a:p>
            <a:r>
              <a:rPr lang="en-US" baseline="0" dirty="0" smtClean="0"/>
              <a:t>Our number of attendees at these events has grown over the years.</a:t>
            </a:r>
          </a:p>
          <a:p>
            <a:endParaRPr lang="en-US" baseline="0" dirty="0" smtClean="0"/>
          </a:p>
          <a:p>
            <a:r>
              <a:rPr lang="en-US" baseline="0" dirty="0" smtClean="0"/>
              <a:t>These have always been great opportunities for people to meet other Self-Advocates and to network. </a:t>
            </a:r>
          </a:p>
        </p:txBody>
      </p:sp>
      <p:sp>
        <p:nvSpPr>
          <p:cNvPr id="4" name="Slide Number Placeholder 3"/>
          <p:cNvSpPr>
            <a:spLocks noGrp="1"/>
          </p:cNvSpPr>
          <p:nvPr>
            <p:ph type="sldNum" sz="quarter" idx="10"/>
          </p:nvPr>
        </p:nvSpPr>
        <p:spPr/>
        <p:txBody>
          <a:bodyPr/>
          <a:lstStyle/>
          <a:p>
            <a:fld id="{F41FF50D-A6AE-4B0F-9BA7-23D47F47F85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Self-Advocates have reported</a:t>
            </a:r>
            <a:r>
              <a:rPr lang="en-US" baseline="0" dirty="0" smtClean="0"/>
              <a:t> that they need support for things like:</a:t>
            </a:r>
          </a:p>
          <a:p>
            <a:endParaRPr lang="en-US" baseline="0" dirty="0" smtClean="0"/>
          </a:p>
          <a:p>
            <a:r>
              <a:rPr lang="en-US" baseline="0" dirty="0" smtClean="0"/>
              <a:t>Rides to Meetings (even if a meeting isn’t scheduled 2 weeks in advance)</a:t>
            </a:r>
          </a:p>
          <a:p>
            <a:endParaRPr lang="en-US" baseline="0" dirty="0" smtClean="0"/>
          </a:p>
          <a:p>
            <a:r>
              <a:rPr lang="en-US" baseline="0" dirty="0" smtClean="0"/>
              <a:t>Internet Access (and help learning how to use it)</a:t>
            </a:r>
          </a:p>
          <a:p>
            <a:endParaRPr lang="en-US" baseline="0" dirty="0" smtClean="0"/>
          </a:p>
          <a:p>
            <a:r>
              <a:rPr lang="en-US" baseline="0" dirty="0" smtClean="0"/>
              <a:t>Information that’s Accessible. Make it easy to understand, but not condescending.</a:t>
            </a:r>
          </a:p>
        </p:txBody>
      </p:sp>
      <p:sp>
        <p:nvSpPr>
          <p:cNvPr id="4" name="Slide Number Placeholder 3"/>
          <p:cNvSpPr>
            <a:spLocks noGrp="1"/>
          </p:cNvSpPr>
          <p:nvPr>
            <p:ph type="sldNum" sz="quarter" idx="10"/>
          </p:nvPr>
        </p:nvSpPr>
        <p:spPr/>
        <p:txBody>
          <a:bodyPr/>
          <a:lstStyle/>
          <a:p>
            <a:fld id="{F41FF50D-A6AE-4B0F-9BA7-23D47F47F85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Support for groups</a:t>
            </a:r>
            <a:r>
              <a:rPr lang="en-US" b="1" baseline="0" dirty="0" smtClean="0"/>
              <a:t> includes:</a:t>
            </a:r>
          </a:p>
          <a:p>
            <a:endParaRPr lang="en-US" baseline="0" dirty="0" smtClean="0"/>
          </a:p>
          <a:p>
            <a:r>
              <a:rPr lang="en-US" baseline="0" dirty="0" smtClean="0"/>
              <a:t>Clerical help</a:t>
            </a:r>
          </a:p>
          <a:p>
            <a:r>
              <a:rPr lang="en-US" baseline="0" dirty="0" smtClean="0"/>
              <a:t>Places to meet</a:t>
            </a:r>
          </a:p>
          <a:p>
            <a:r>
              <a:rPr lang="en-US" baseline="0" dirty="0" smtClean="0"/>
              <a:t>Money to hire an advisor</a:t>
            </a:r>
          </a:p>
          <a:p>
            <a:r>
              <a:rPr lang="en-US" baseline="0" dirty="0" smtClean="0"/>
              <a:t>Support to attend Self-Advocacy events</a:t>
            </a:r>
          </a:p>
        </p:txBody>
      </p:sp>
      <p:sp>
        <p:nvSpPr>
          <p:cNvPr id="4" name="Slide Number Placeholder 3"/>
          <p:cNvSpPr>
            <a:spLocks noGrp="1"/>
          </p:cNvSpPr>
          <p:nvPr>
            <p:ph type="sldNum" sz="quarter" idx="10"/>
          </p:nvPr>
        </p:nvSpPr>
        <p:spPr/>
        <p:txBody>
          <a:bodyPr/>
          <a:lstStyle/>
          <a:p>
            <a:fld id="{F41FF50D-A6AE-4B0F-9BA7-23D47F47F85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Self-Advocates find it hard to discuss things freely when support staff are present. </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numbers have grown</a:t>
            </a:r>
            <a:r>
              <a:rPr lang="en-US" baseline="0" dirty="0" smtClean="0"/>
              <a:t> over the years at both of the annual events.</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Self-Advocates</a:t>
            </a:r>
            <a:r>
              <a:rPr lang="en-US" baseline="0" dirty="0" smtClean="0"/>
              <a:t> in RI know how to SPEAK UP … and we’re teaching others how to do it, too!</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Leadership Series</a:t>
            </a:r>
            <a:r>
              <a:rPr lang="en-US" baseline="0" dirty="0" smtClean="0"/>
              <a:t> began as Partners in Policymaking-RI, which was funded by the RI DD Council and the RI Division of Developmental </a:t>
            </a:r>
            <a:r>
              <a:rPr lang="en-US" baseline="0" dirty="0" err="1" smtClean="0"/>
              <a:t>Disabilites</a:t>
            </a:r>
            <a:r>
              <a:rPr lang="en-US" baseline="0" dirty="0" smtClean="0"/>
              <a:t> from 1996-2001</a:t>
            </a:r>
          </a:p>
          <a:p>
            <a:endParaRPr lang="en-US" baseline="0" dirty="0" smtClean="0"/>
          </a:p>
          <a:p>
            <a:r>
              <a:rPr lang="en-US" baseline="0" dirty="0" smtClean="0"/>
              <a:t>When funding for Partners ended, Advocates in Action </a:t>
            </a:r>
            <a:r>
              <a:rPr lang="en-US" baseline="0" dirty="0" smtClean="0"/>
              <a:t>figured out how to continue the training. (We told you we’re creative!)  </a:t>
            </a:r>
            <a:endParaRPr lang="en-US" baseline="0" dirty="0" smtClean="0"/>
          </a:p>
          <a:p>
            <a:endParaRPr lang="en-US" baseline="0" dirty="0" smtClean="0"/>
          </a:p>
          <a:p>
            <a:r>
              <a:rPr lang="en-US" baseline="0" dirty="0" smtClean="0"/>
              <a:t>We have adapted the training over the years and offered the Leadership Series to approximately 14 Rhode Island each year since 2001.</a:t>
            </a:r>
          </a:p>
          <a:p>
            <a:endParaRPr lang="en-US" baseline="0" dirty="0" smtClean="0"/>
          </a:p>
          <a:p>
            <a:r>
              <a:rPr lang="en-US" baseline="0" dirty="0" smtClean="0"/>
              <a:t>The Leadership Series is a year long training that teaches Self-Advocates how to speak up and make a difference.</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begin,</a:t>
            </a:r>
            <a:r>
              <a:rPr lang="en-US" baseline="0" dirty="0" smtClean="0"/>
              <a:t> please note that this is a VERY CONDENSED version of what we wanted to say and share. </a:t>
            </a:r>
          </a:p>
          <a:p>
            <a:endParaRPr lang="en-US" baseline="0" dirty="0" smtClean="0"/>
          </a:p>
          <a:p>
            <a:r>
              <a:rPr lang="en-US" baseline="0" dirty="0" smtClean="0"/>
              <a:t>We know that there is a lot to cover here at the summit, so we created a space on our website to share more of the details about the “State of Self-Advocacy” in our state.</a:t>
            </a:r>
          </a:p>
          <a:p>
            <a:endParaRPr lang="en-US" baseline="0" dirty="0" smtClean="0"/>
          </a:p>
          <a:p>
            <a:r>
              <a:rPr lang="en-US" baseline="0" dirty="0" smtClean="0"/>
              <a:t>We have lots of other great resources available for FREE on our website, too, so CHECK IT OUT!</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Us an</a:t>
            </a:r>
            <a:r>
              <a:rPr lang="en-US" baseline="0" dirty="0" smtClean="0"/>
              <a:t> interactive disability awareness training that Advocates in Action developed to teach school children, college </a:t>
            </a:r>
            <a:r>
              <a:rPr lang="en-US" baseline="0" dirty="0" smtClean="0"/>
              <a:t>students and others </a:t>
            </a:r>
            <a:r>
              <a:rPr lang="en-US" baseline="0" dirty="0" smtClean="0"/>
              <a:t>that “we are more alike than different”</a:t>
            </a:r>
          </a:p>
          <a:p>
            <a:endParaRPr lang="en-US" baseline="0" dirty="0" smtClean="0"/>
          </a:p>
          <a:p>
            <a:r>
              <a:rPr lang="en-US" baseline="0" dirty="0" smtClean="0"/>
              <a:t>We began in 2001 and have provided the training to thousands of students.</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create</a:t>
            </a:r>
            <a:r>
              <a:rPr lang="en-US" baseline="0" dirty="0" smtClean="0"/>
              <a:t> materials that are accessible in a variety of formats including print, video, multimedia and more. </a:t>
            </a:r>
          </a:p>
          <a:p>
            <a:endParaRPr lang="en-US" baseline="0" dirty="0" smtClean="0"/>
          </a:p>
          <a:p>
            <a:r>
              <a:rPr lang="en-US" baseline="0" dirty="0" smtClean="0"/>
              <a:t>We also share these materials for free on our website.</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2009 Statewide and Conference focused</a:t>
            </a:r>
            <a:r>
              <a:rPr lang="en-US" baseline="0" dirty="0" smtClean="0"/>
              <a:t> on the theme “Names Hurt, Too”</a:t>
            </a:r>
          </a:p>
          <a:p>
            <a:endParaRPr lang="en-US" baseline="0" dirty="0" smtClean="0"/>
          </a:p>
          <a:p>
            <a:r>
              <a:rPr lang="en-US" baseline="0" dirty="0" smtClean="0"/>
              <a:t>In 2010 the </a:t>
            </a:r>
            <a:r>
              <a:rPr lang="en-US" baseline="0" dirty="0" smtClean="0"/>
              <a:t>former RI </a:t>
            </a:r>
            <a:r>
              <a:rPr lang="en-US" baseline="0" dirty="0" smtClean="0"/>
              <a:t>Department of Mental Health, Retardation and Hospitals officially changed it’s name to the Department of Behavioral Health, Developmental Disabilities and Hospitals. </a:t>
            </a:r>
          </a:p>
          <a:p>
            <a:endParaRPr lang="en-US" baseline="0" dirty="0" smtClean="0"/>
          </a:p>
          <a:p>
            <a:r>
              <a:rPr lang="en-US" baseline="0" dirty="0" smtClean="0"/>
              <a:t>We received a citation from the RI’s former Governor Donald </a:t>
            </a:r>
            <a:r>
              <a:rPr lang="en-US" baseline="0" dirty="0" err="1" smtClean="0"/>
              <a:t>Carcieri</a:t>
            </a:r>
            <a:r>
              <a:rPr lang="en-US" baseline="0" dirty="0" smtClean="0"/>
              <a:t> for our work in this area.</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been working </a:t>
            </a:r>
            <a:r>
              <a:rPr lang="en-US" dirty="0" smtClean="0"/>
              <a:t>with Oscar nominated </a:t>
            </a:r>
            <a:r>
              <a:rPr lang="en-US" dirty="0" smtClean="0"/>
              <a:t>Independent Film Producer</a:t>
            </a:r>
            <a:r>
              <a:rPr lang="en-US" baseline="0" dirty="0" smtClean="0"/>
              <a:t> Jim </a:t>
            </a:r>
            <a:r>
              <a:rPr lang="en-US" baseline="0" dirty="0" err="1" smtClean="0"/>
              <a:t>Wolpaw</a:t>
            </a:r>
            <a:r>
              <a:rPr lang="en-US" baseline="0" dirty="0" smtClean="0"/>
              <a:t> on a documentary about our state’s institution. </a:t>
            </a:r>
          </a:p>
          <a:p>
            <a:endParaRPr lang="en-US" baseline="0" dirty="0" smtClean="0"/>
          </a:p>
          <a:p>
            <a:r>
              <a:rPr lang="en-US" baseline="0" dirty="0" smtClean="0"/>
              <a:t>Ladd School closed in 1994. We’ve been interviewing former Ladd residents to capture their story.</a:t>
            </a:r>
          </a:p>
          <a:p>
            <a:endParaRPr lang="en-US" baseline="0" dirty="0" smtClean="0"/>
          </a:p>
          <a:p>
            <a:r>
              <a:rPr lang="en-US" baseline="0" dirty="0" smtClean="0"/>
              <a:t>Stay Tuned!</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Members of RI SA</a:t>
            </a:r>
            <a:r>
              <a:rPr lang="en-US" baseline="0" dirty="0" smtClean="0"/>
              <a:t> groups attended the national Alliance for Full Participation summit in 2005 and helped create the RI Alliance for </a:t>
            </a:r>
            <a:r>
              <a:rPr lang="en-US" b="1" i="1" baseline="0" dirty="0" smtClean="0"/>
              <a:t>FULL</a:t>
            </a:r>
            <a:r>
              <a:rPr lang="en-US" baseline="0" dirty="0" smtClean="0"/>
              <a:t> </a:t>
            </a:r>
            <a:r>
              <a:rPr lang="en-US" baseline="0" dirty="0" smtClean="0"/>
              <a:t>Participation </a:t>
            </a:r>
            <a:r>
              <a:rPr lang="en-US" baseline="0" dirty="0" smtClean="0"/>
              <a:t>in our own state.</a:t>
            </a:r>
          </a:p>
          <a:p>
            <a:endParaRPr lang="en-US" baseline="0" dirty="0" smtClean="0"/>
          </a:p>
          <a:p>
            <a:r>
              <a:rPr lang="en-US" baseline="0" dirty="0" smtClean="0"/>
              <a:t>Local group members and the Advocates in Action board collect money and donated goods for a variety of community causes on a regular basis.</a:t>
            </a:r>
          </a:p>
          <a:p>
            <a:endParaRPr lang="en-US" baseline="0" dirty="0" smtClean="0"/>
          </a:p>
          <a:p>
            <a:r>
              <a:rPr lang="en-US" baseline="0" dirty="0" smtClean="0"/>
              <a:t>Giving back is part of our mission!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a:t>
            </a:r>
            <a:r>
              <a:rPr lang="en-US" baseline="0" dirty="0" smtClean="0"/>
              <a:t>hode Island’s Statewide Self-Advocacy organization, Advocates in Action dreams about these things…</a:t>
            </a:r>
          </a:p>
          <a:p>
            <a:pPr>
              <a:buFontTx/>
              <a:buNone/>
            </a:pPr>
            <a:endParaRPr lang="en-US" baseline="0" dirty="0" smtClean="0"/>
          </a:p>
          <a:p>
            <a:pPr>
              <a:buFontTx/>
              <a:buNone/>
            </a:pPr>
            <a:r>
              <a:rPr lang="en-US" baseline="0" dirty="0" smtClean="0"/>
              <a:t>1) Stable Funding for OUR work. BHDDH has NEVER put conditions on the money they give us. They don’t tell us how to do Self-Advocacy. That’s great – more funding without strings would be great, too!</a:t>
            </a:r>
          </a:p>
          <a:p>
            <a:pPr>
              <a:buFontTx/>
              <a:buNone/>
            </a:pPr>
            <a:endParaRPr lang="en-US" baseline="0" dirty="0" smtClean="0"/>
          </a:p>
          <a:p>
            <a:pPr>
              <a:buFontTx/>
              <a:buNone/>
            </a:pPr>
            <a:r>
              <a:rPr lang="en-US" baseline="0" dirty="0" smtClean="0"/>
              <a:t>2) A FULLY FUNDED conference – so everyone can afford to attend!</a:t>
            </a:r>
          </a:p>
          <a:p>
            <a:pPr>
              <a:buFontTx/>
              <a:buNone/>
            </a:pPr>
            <a:endParaRPr lang="en-US" baseline="0" dirty="0" smtClean="0"/>
          </a:p>
          <a:p>
            <a:pPr>
              <a:buFontTx/>
              <a:buNone/>
            </a:pPr>
            <a:r>
              <a:rPr lang="en-US" baseline="0" dirty="0" smtClean="0"/>
              <a:t>3) The ability to hire Advisors </a:t>
            </a:r>
            <a:r>
              <a:rPr lang="en-US" baseline="0" dirty="0" smtClean="0"/>
              <a:t>who work </a:t>
            </a:r>
            <a:r>
              <a:rPr lang="en-US" baseline="0" dirty="0" smtClean="0"/>
              <a:t>for us”, vs. support staff being paid by agencies to be advisors.</a:t>
            </a:r>
          </a:p>
          <a:p>
            <a:pPr>
              <a:buFontTx/>
              <a:buNone/>
            </a:pPr>
            <a:r>
              <a:rPr lang="en-US" baseline="0" dirty="0" smtClean="0"/>
              <a:t> </a:t>
            </a:r>
          </a:p>
          <a:p>
            <a:pPr>
              <a:buFontTx/>
              <a:buNone/>
            </a:pPr>
            <a:r>
              <a:rPr lang="en-US" baseline="0" dirty="0" smtClean="0"/>
              <a:t>4) Getting Leadership Series Graduates more connected and involved as LEADERS in Rhode Island.</a:t>
            </a:r>
          </a:p>
          <a:p>
            <a:pPr>
              <a:buFontTx/>
              <a:buNone/>
            </a:pPr>
            <a:endParaRPr lang="en-US" baseline="0" dirty="0" smtClean="0"/>
          </a:p>
          <a:p>
            <a:pPr>
              <a:buFontTx/>
              <a:buNone/>
            </a:pPr>
            <a:r>
              <a:rPr lang="en-US" baseline="0" dirty="0" smtClean="0"/>
              <a:t>5) Introducing Young Adults to Self-Advocacy!</a:t>
            </a:r>
          </a:p>
          <a:p>
            <a:pPr>
              <a:buFontTx/>
              <a:buNone/>
            </a:pPr>
            <a:endParaRPr lang="en-US" baseline="0" dirty="0" smtClean="0"/>
          </a:p>
          <a:p>
            <a:pPr>
              <a:buFontTx/>
              <a:buNone/>
            </a:pPr>
            <a:r>
              <a:rPr lang="en-US" baseline="0" dirty="0" smtClean="0"/>
              <a:t>6) Continuing to help the SA movement grow in RI and beyond. </a:t>
            </a:r>
          </a:p>
          <a:p>
            <a:pPr>
              <a:buFontTx/>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smtClean="0"/>
              <a:t>TOP ROW:</a:t>
            </a:r>
            <a:endParaRPr lang="en-US" b="1" baseline="0" dirty="0" smtClean="0"/>
          </a:p>
          <a:p>
            <a:endParaRPr lang="en-US" baseline="0" dirty="0" smtClean="0"/>
          </a:p>
          <a:p>
            <a:r>
              <a:rPr lang="en-US" baseline="0" dirty="0" smtClean="0"/>
              <a:t>Sarah Lamirande –</a:t>
            </a:r>
          </a:p>
          <a:p>
            <a:r>
              <a:rPr lang="en-US" dirty="0" smtClean="0"/>
              <a:t>  * Advocate</a:t>
            </a:r>
            <a:r>
              <a:rPr lang="en-US" baseline="0" dirty="0" smtClean="0"/>
              <a:t> in Action Board President</a:t>
            </a:r>
          </a:p>
          <a:p>
            <a:r>
              <a:rPr lang="en-US" baseline="0" dirty="0" smtClean="0"/>
              <a:t>  * We Are Homestead, SA Group President</a:t>
            </a:r>
          </a:p>
          <a:p>
            <a:endParaRPr lang="en-US" baseline="0" dirty="0" smtClean="0"/>
          </a:p>
          <a:p>
            <a:r>
              <a:rPr lang="en-US" baseline="0" dirty="0" smtClean="0"/>
              <a:t>Kevin McHale - </a:t>
            </a:r>
          </a:p>
          <a:p>
            <a:r>
              <a:rPr lang="en-US" baseline="0" dirty="0" smtClean="0"/>
              <a:t>  * Advocates in Action, Coordinator</a:t>
            </a:r>
          </a:p>
          <a:p>
            <a:endParaRPr lang="en-US" baseline="0" dirty="0" smtClean="0"/>
          </a:p>
          <a:p>
            <a:r>
              <a:rPr lang="en-US" baseline="0" dirty="0" smtClean="0"/>
              <a:t>Doreen McConaghy –</a:t>
            </a:r>
          </a:p>
          <a:p>
            <a:r>
              <a:rPr lang="en-US" baseline="0" dirty="0" smtClean="0"/>
              <a:t>  * PAL, Executive Director</a:t>
            </a:r>
          </a:p>
          <a:p>
            <a:endParaRPr lang="en-US" baseline="0" dirty="0" smtClean="0"/>
          </a:p>
          <a:p>
            <a:r>
              <a:rPr lang="en-US" baseline="0" dirty="0" smtClean="0"/>
              <a:t>Raymond Bandusky</a:t>
            </a:r>
          </a:p>
          <a:p>
            <a:r>
              <a:rPr lang="en-US" baseline="0" dirty="0" smtClean="0"/>
              <a:t>  * RI Disability Law Center, Executive Director</a:t>
            </a:r>
          </a:p>
          <a:p>
            <a:endParaRPr lang="en-US" baseline="0" dirty="0" smtClean="0"/>
          </a:p>
          <a:p>
            <a:endParaRPr lang="en-US" b="1" baseline="0" dirty="0" smtClean="0"/>
          </a:p>
          <a:p>
            <a:r>
              <a:rPr lang="en-US" b="1" baseline="0" dirty="0" smtClean="0"/>
              <a:t>2</a:t>
            </a:r>
            <a:r>
              <a:rPr lang="en-US" b="1" baseline="30000" dirty="0" smtClean="0"/>
              <a:t>ND</a:t>
            </a:r>
            <a:r>
              <a:rPr lang="en-US" b="1" baseline="0" dirty="0" smtClean="0"/>
              <a:t> ROW:</a:t>
            </a:r>
          </a:p>
          <a:p>
            <a:endParaRPr lang="en-US" baseline="0" dirty="0" smtClean="0"/>
          </a:p>
          <a:p>
            <a:r>
              <a:rPr lang="en-US" baseline="0" dirty="0" smtClean="0"/>
              <a:t>Emily Titon –</a:t>
            </a:r>
          </a:p>
          <a:p>
            <a:r>
              <a:rPr lang="en-US" baseline="0" dirty="0" smtClean="0"/>
              <a:t>  * Advocates in Action, Board Member</a:t>
            </a:r>
          </a:p>
          <a:p>
            <a:r>
              <a:rPr lang="en-US" baseline="0" dirty="0" smtClean="0"/>
              <a:t>  * Future RI Chapter of the Autistic Self-Advocacy Network, RI Contact</a:t>
            </a:r>
          </a:p>
          <a:p>
            <a:r>
              <a:rPr lang="en-US" baseline="0" dirty="0" smtClean="0"/>
              <a:t>  * Our Voices Count, SA Group Past President</a:t>
            </a:r>
          </a:p>
          <a:p>
            <a:endParaRPr lang="en-US" baseline="0" dirty="0" smtClean="0"/>
          </a:p>
          <a:p>
            <a:r>
              <a:rPr lang="en-US" baseline="0" dirty="0" smtClean="0"/>
              <a:t>Dianne Ross –</a:t>
            </a:r>
          </a:p>
          <a:p>
            <a:r>
              <a:rPr lang="en-US" baseline="0" dirty="0" smtClean="0"/>
              <a:t>  * Advocates in Action, Assistant Coordinator</a:t>
            </a:r>
          </a:p>
          <a:p>
            <a:r>
              <a:rPr lang="en-US" baseline="0" dirty="0" smtClean="0"/>
              <a:t>  * We Are Homestead &amp; Northern RI Self-Advocates, Advisor</a:t>
            </a:r>
          </a:p>
          <a:p>
            <a:endParaRPr lang="en-US" baseline="0" dirty="0" smtClean="0"/>
          </a:p>
          <a:p>
            <a:r>
              <a:rPr lang="en-US" baseline="0" dirty="0" smtClean="0"/>
              <a:t>Mary Person –</a:t>
            </a:r>
          </a:p>
          <a:p>
            <a:r>
              <a:rPr lang="en-US" baseline="0" dirty="0" smtClean="0"/>
              <a:t>  * Advocates in Action, Board Member</a:t>
            </a:r>
          </a:p>
          <a:p>
            <a:r>
              <a:rPr lang="en-US" baseline="0" dirty="0" smtClean="0"/>
              <a:t>  * Citizens with Power, SA Group President</a:t>
            </a:r>
          </a:p>
          <a:p>
            <a:endParaRPr lang="en-US" baseline="0" dirty="0" smtClean="0"/>
          </a:p>
          <a:p>
            <a:r>
              <a:rPr lang="en-US" baseline="0" dirty="0" smtClean="0"/>
              <a:t>Deb Kney –</a:t>
            </a:r>
          </a:p>
          <a:p>
            <a:r>
              <a:rPr lang="en-US" baseline="0" dirty="0" smtClean="0"/>
              <a:t>  * Advocates in Action, Advisor</a:t>
            </a:r>
          </a:p>
          <a:p>
            <a:endParaRPr lang="en-US" baseline="0" dirty="0" smtClean="0"/>
          </a:p>
          <a:p>
            <a:r>
              <a:rPr lang="en-US" b="1" baseline="0" dirty="0" smtClean="0"/>
              <a:t>THIRD ROW:</a:t>
            </a:r>
          </a:p>
          <a:p>
            <a:endParaRPr lang="en-US" baseline="0" dirty="0" smtClean="0"/>
          </a:p>
          <a:p>
            <a:r>
              <a:rPr lang="en-US" baseline="0" dirty="0" smtClean="0"/>
              <a:t>Craig Stenning –</a:t>
            </a:r>
          </a:p>
          <a:p>
            <a:r>
              <a:rPr lang="en-US" baseline="0" dirty="0" smtClean="0"/>
              <a:t>  * Executive Director, RI Department of Behavioral Health, Developmental Disabilities &amp; Hospitals (BHDDH) (HURRAY for the NEW NAME!)</a:t>
            </a:r>
          </a:p>
          <a:p>
            <a:endParaRPr lang="en-US" baseline="0" dirty="0" smtClean="0"/>
          </a:p>
          <a:p>
            <a:r>
              <a:rPr lang="en-US" baseline="0" dirty="0" smtClean="0"/>
              <a:t>Deanne Gagne –</a:t>
            </a:r>
          </a:p>
          <a:p>
            <a:r>
              <a:rPr lang="en-US" baseline="0" dirty="0" smtClean="0"/>
              <a:t>  * Advocates in Action, Coordinator</a:t>
            </a:r>
          </a:p>
          <a:p>
            <a:endParaRPr lang="en-US" baseline="0" dirty="0" smtClean="0"/>
          </a:p>
          <a:p>
            <a:r>
              <a:rPr lang="en-US" baseline="0" dirty="0" smtClean="0"/>
              <a:t>Anthony Antosh –</a:t>
            </a:r>
          </a:p>
          <a:p>
            <a:r>
              <a:rPr lang="en-US" baseline="0" dirty="0" smtClean="0"/>
              <a:t>  * </a:t>
            </a:r>
            <a:r>
              <a:rPr lang="en-US" sz="1300" dirty="0"/>
              <a:t>Paul V. Sherlock Center on Disabilities Professor of Special Education, Director</a:t>
            </a:r>
          </a:p>
          <a:p>
            <a:endParaRPr lang="en-US" sz="1300" dirty="0"/>
          </a:p>
          <a:p>
            <a:r>
              <a:rPr lang="en-US" sz="1300" dirty="0"/>
              <a:t>Keith Wilcox –</a:t>
            </a:r>
          </a:p>
          <a:p>
            <a:r>
              <a:rPr lang="en-US" sz="1300" dirty="0"/>
              <a:t>  * Advocates in Action, Board of Directors</a:t>
            </a:r>
          </a:p>
          <a:p>
            <a:r>
              <a:rPr lang="en-US" sz="1300" dirty="0"/>
              <a:t>  * Advocates Connecting, SA Group President</a:t>
            </a:r>
          </a:p>
          <a:p>
            <a:endParaRPr lang="en-US" sz="1300" dirty="0"/>
          </a:p>
          <a:p>
            <a:r>
              <a:rPr lang="en-US" sz="1300" dirty="0"/>
              <a:t>Mary Okero</a:t>
            </a:r>
          </a:p>
          <a:p>
            <a:r>
              <a:rPr lang="en-US" sz="1300" dirty="0"/>
              <a:t>  * RI Developmental Disabilities Council, Executive Director</a:t>
            </a:r>
            <a:endParaRPr lang="en-US" baseline="0" dirty="0" smtClean="0"/>
          </a:p>
          <a:p>
            <a:endParaRPr lang="en-US" baseline="0" dirty="0" smtClean="0"/>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1FF50D-A6AE-4B0F-9BA7-23D47F47F85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buFontTx/>
              <a:buNone/>
            </a:pPr>
            <a:r>
              <a:rPr lang="en-US" sz="1300" dirty="0"/>
              <a:t>Advocates in Action is Rhode Island’s Statewide Self-Advocacy organization.</a:t>
            </a:r>
          </a:p>
          <a:p>
            <a:pPr>
              <a:lnSpc>
                <a:spcPct val="150000"/>
              </a:lnSpc>
              <a:buFontTx/>
              <a:buNone/>
            </a:pPr>
            <a:endParaRPr lang="en-US" sz="1300" dirty="0"/>
          </a:p>
          <a:p>
            <a:pPr>
              <a:lnSpc>
                <a:spcPct val="150000"/>
              </a:lnSpc>
              <a:buFontTx/>
              <a:buNone/>
            </a:pPr>
            <a:r>
              <a:rPr lang="en-US" sz="1300" dirty="0"/>
              <a:t>AinA represents 10 Local Self-Advocacy Groups.</a:t>
            </a:r>
          </a:p>
          <a:p>
            <a:pPr>
              <a:lnSpc>
                <a:spcPct val="150000"/>
              </a:lnSpc>
              <a:buFontTx/>
              <a:buNone/>
            </a:pPr>
            <a:endParaRPr lang="en-US" sz="1300" dirty="0"/>
          </a:p>
          <a:p>
            <a:pPr>
              <a:lnSpc>
                <a:spcPct val="150000"/>
              </a:lnSpc>
              <a:buFontTx/>
              <a:buNone/>
            </a:pPr>
            <a:r>
              <a:rPr lang="en-US" sz="1300" dirty="0"/>
              <a:t>Each group appoints 2 representatives to the AinA board of directors</a:t>
            </a:r>
          </a:p>
          <a:p>
            <a:pPr>
              <a:lnSpc>
                <a:spcPct val="150000"/>
              </a:lnSpc>
              <a:buFontTx/>
              <a:buNone/>
            </a:pPr>
            <a:endParaRPr lang="en-US" sz="1300" dirty="0"/>
          </a:p>
          <a:p>
            <a:pPr>
              <a:lnSpc>
                <a:spcPct val="150000"/>
              </a:lnSpc>
              <a:buFontTx/>
              <a:buNone/>
            </a:pPr>
            <a:r>
              <a:rPr lang="en-US" sz="1300" dirty="0"/>
              <a:t>Board terms of office are 4 years and 5 years long and representatives may serve 2 terms in a row.</a:t>
            </a:r>
          </a:p>
          <a:p>
            <a:pPr>
              <a:lnSpc>
                <a:spcPct val="150000"/>
              </a:lnSpc>
              <a:buFontTx/>
              <a:buNone/>
            </a:pPr>
            <a:endParaRPr lang="en-US" sz="1300" dirty="0"/>
          </a:p>
          <a:p>
            <a:pPr>
              <a:lnSpc>
                <a:spcPct val="150000"/>
              </a:lnSpc>
              <a:buFontTx/>
              <a:buNone/>
            </a:pPr>
            <a:r>
              <a:rPr lang="en-US" sz="1300" dirty="0"/>
              <a:t>The AinA board meets 10 times a year. </a:t>
            </a:r>
            <a:r>
              <a:rPr lang="en-US" sz="1300" i="1" dirty="0"/>
              <a:t>Hey, it’s Rhode Island … Rhode Islanders just don’t MEET in the summer! But we work extra hard the rest of the year to make up for it!</a:t>
            </a:r>
          </a:p>
        </p:txBody>
      </p:sp>
      <p:sp>
        <p:nvSpPr>
          <p:cNvPr id="4" name="Slide Number Placeholder 3"/>
          <p:cNvSpPr>
            <a:spLocks noGrp="1"/>
          </p:cNvSpPr>
          <p:nvPr>
            <p:ph type="sldNum" sz="quarter" idx="10"/>
          </p:nvPr>
        </p:nvSpPr>
        <p:spPr/>
        <p:txBody>
          <a:bodyPr/>
          <a:lstStyle/>
          <a:p>
            <a:fld id="{F41FF50D-A6AE-4B0F-9BA7-23D47F47F85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a:r>
              <a:rPr lang="en-US" sz="1300" b="1" dirty="0"/>
              <a:t>We are almost 20 YEARS OLD!</a:t>
            </a:r>
          </a:p>
          <a:p>
            <a:pPr marL="241653" indent="-241653"/>
            <a:r>
              <a:rPr lang="en-US" sz="1300" dirty="0"/>
              <a:t> </a:t>
            </a:r>
          </a:p>
          <a:p>
            <a:pPr marL="241653" indent="-241653"/>
            <a:r>
              <a:rPr lang="en-US" sz="1300" dirty="0"/>
              <a:t>1992- We worked with 8 different groups from around RI and formed the “RI Coalition of Self-Advocates”</a:t>
            </a:r>
          </a:p>
          <a:p>
            <a:pPr marL="241653" indent="-241653"/>
            <a:endParaRPr lang="en-US" sz="1300" dirty="0"/>
          </a:p>
          <a:p>
            <a:pPr marL="241653" indent="-241653"/>
            <a:r>
              <a:rPr lang="en-US" sz="1300" dirty="0"/>
              <a:t>1996 – </a:t>
            </a:r>
          </a:p>
          <a:p>
            <a:pPr marL="241653" indent="-241653"/>
            <a:r>
              <a:rPr lang="en-US" sz="1300" dirty="0"/>
              <a:t>	The groups had been meeting several times a year and sending 2 individuals each to represent them. </a:t>
            </a:r>
          </a:p>
          <a:p>
            <a:pPr marL="241653" indent="-241653"/>
            <a:r>
              <a:rPr lang="en-US" sz="1300" dirty="0"/>
              <a:t>	In 1996 we decided to “make it official”. </a:t>
            </a:r>
          </a:p>
          <a:p>
            <a:pPr marL="241653" indent="-241653"/>
            <a:r>
              <a:rPr lang="en-US" sz="1300" dirty="0"/>
              <a:t>	People thought the name “RI Coalition of Self-Advocates” was too long.</a:t>
            </a:r>
          </a:p>
          <a:p>
            <a:pPr marL="241653" indent="-241653"/>
            <a:r>
              <a:rPr lang="en-US" sz="1300" dirty="0"/>
              <a:t>	The 2 representatives from each of the 8 groups voted and “Advocates in Action”, became officially incorporated</a:t>
            </a:r>
          </a:p>
          <a:p>
            <a:pPr marL="241653" indent="-241653"/>
            <a:endParaRPr lang="en-US" sz="1300" dirty="0"/>
          </a:p>
          <a:p>
            <a:pPr marL="241653" indent="-241653"/>
            <a:r>
              <a:rPr lang="en-US" sz="1300" dirty="0"/>
              <a:t>2000 – One of our proudest accomplishments is that we were the host for the 5</a:t>
            </a:r>
            <a:r>
              <a:rPr lang="en-US" sz="1300" baseline="30000" dirty="0"/>
              <a:t>th</a:t>
            </a:r>
            <a:r>
              <a:rPr lang="en-US" sz="1300" dirty="0"/>
              <a:t> National Self-Advocacy Conference. More than 1,000 people came to </a:t>
            </a:r>
            <a:r>
              <a:rPr lang="en-US" sz="1300" dirty="0" err="1"/>
              <a:t>RIde</a:t>
            </a:r>
            <a:r>
              <a:rPr lang="en-US" sz="1300" dirty="0"/>
              <a:t> the Wave!</a:t>
            </a:r>
          </a:p>
          <a:p>
            <a:pPr marL="241653" indent="-241653"/>
            <a:endParaRPr lang="en-US" sz="1300" dirty="0"/>
          </a:p>
          <a:p>
            <a:pPr marL="241653" indent="-241653"/>
            <a:r>
              <a:rPr lang="en-US" sz="1300" dirty="0"/>
              <a:t>2010  - 514 SA Conference Attendees</a:t>
            </a:r>
            <a:br>
              <a:rPr lang="en-US" sz="1300" dirty="0"/>
            </a:br>
            <a:r>
              <a:rPr lang="en-US" sz="1300" dirty="0"/>
              <a:t>	</a:t>
            </a:r>
            <a:r>
              <a:rPr lang="en-US" sz="1300" i="1" dirty="0"/>
              <a:t>       (we’re Rhode Island … that’s a lot!)</a:t>
            </a:r>
          </a:p>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Rhode</a:t>
            </a:r>
            <a:r>
              <a:rPr lang="en-US" baseline="0" dirty="0" smtClean="0"/>
              <a:t> Island we have the Independent Man on our State Capitol and our state Flag and motto is “hope”.</a:t>
            </a:r>
          </a:p>
          <a:p>
            <a:endParaRPr lang="en-US" baseline="0" dirty="0" smtClean="0"/>
          </a:p>
          <a:p>
            <a:r>
              <a:rPr lang="en-US" baseline="0" dirty="0" smtClean="0"/>
              <a:t>We think that is also true for the Self-Advocacy movement in our state. </a:t>
            </a:r>
          </a:p>
          <a:p>
            <a:endParaRPr lang="en-US" baseline="0" dirty="0" smtClean="0"/>
          </a:p>
          <a:p>
            <a:r>
              <a:rPr lang="en-US" baseline="0" dirty="0" smtClean="0"/>
              <a:t>We are an independent movement, but we connect and work together with many other organizations.</a:t>
            </a:r>
          </a:p>
          <a:p>
            <a:endParaRPr lang="en-US" baseline="0" dirty="0" smtClean="0"/>
          </a:p>
          <a:p>
            <a:r>
              <a:rPr lang="en-US" baseline="0" dirty="0" smtClean="0"/>
              <a:t>We are hopeful and we never give up. </a:t>
            </a:r>
          </a:p>
          <a:p>
            <a:endParaRPr lang="en-US" baseline="0" dirty="0" smtClean="0"/>
          </a:p>
          <a:p>
            <a:r>
              <a:rPr lang="en-US" baseline="0" dirty="0" smtClean="0"/>
              <a:t>At Advocates in Action, one motto that we often share is: Together, we can make a difference!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1FF50D-A6AE-4B0F-9BA7-23D47F47F8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Here</a:t>
            </a:r>
            <a:r>
              <a:rPr lang="en-US" baseline="0" dirty="0" smtClean="0"/>
              <a:t> are the resources that help us get our work done.</a:t>
            </a:r>
          </a:p>
          <a:p>
            <a:endParaRPr lang="en-US" baseline="0" dirty="0" smtClean="0"/>
          </a:p>
          <a:p>
            <a:r>
              <a:rPr lang="en-US" b="1" baseline="0" dirty="0" smtClean="0"/>
              <a:t>BHDDH</a:t>
            </a:r>
          </a:p>
          <a:p>
            <a:r>
              <a:rPr lang="en-US" baseline="0" dirty="0" smtClean="0"/>
              <a:t>We get all of our operating funds from the RI Department of Behavioral Health, Developmental Disabilities and Hospital. This allows us to hire staff (1 full time, 3 part time) and provides the money to operate.</a:t>
            </a:r>
          </a:p>
          <a:p>
            <a:endParaRPr lang="en-US" baseline="0" dirty="0" smtClean="0"/>
          </a:p>
          <a:p>
            <a:r>
              <a:rPr lang="en-US" b="1" baseline="0" dirty="0" smtClean="0"/>
              <a:t>PAL</a:t>
            </a:r>
          </a:p>
          <a:p>
            <a:r>
              <a:rPr lang="en-US" baseline="0" dirty="0" smtClean="0"/>
              <a:t>We get generous in-kind support from our Partner organization, PAL. In addition to being our fiscal agent, PAL also shares their office space and provides clerical and other operational  support. </a:t>
            </a:r>
          </a:p>
          <a:p>
            <a:endParaRPr lang="en-US" b="1" baseline="0" dirty="0" smtClean="0"/>
          </a:p>
          <a:p>
            <a:r>
              <a:rPr lang="en-US" b="1" baseline="0" dirty="0" smtClean="0"/>
              <a:t>ORGANIZATIONS, BUSINESS &amp; FRIENDS</a:t>
            </a:r>
          </a:p>
          <a:p>
            <a:r>
              <a:rPr lang="en-US" baseline="0" dirty="0" smtClean="0"/>
              <a:t>Support for our the events and trainings that we coordinate is supplemented by organizations and local businesses who become co-sponsors by placing ads in our program, or by giving us donations.</a:t>
            </a:r>
          </a:p>
          <a:p>
            <a:endParaRPr lang="en-US" baseline="0" dirty="0" smtClean="0"/>
          </a:p>
          <a:p>
            <a:r>
              <a:rPr lang="en-US" dirty="0" smtClean="0"/>
              <a:t>In 2010,</a:t>
            </a:r>
            <a:r>
              <a:rPr lang="en-US" baseline="0" dirty="0" smtClean="0"/>
              <a:t> we received up to $2,000 each from the following sponsors:</a:t>
            </a:r>
          </a:p>
          <a:p>
            <a:pPr>
              <a:lnSpc>
                <a:spcPct val="150000"/>
              </a:lnSpc>
              <a:defRPr/>
            </a:pPr>
            <a:endParaRPr lang="en-US" sz="1300" dirty="0">
              <a:effectLst>
                <a:outerShdw blurRad="38100" dist="38100" dir="2700000" algn="tl">
                  <a:srgbClr val="000000">
                    <a:alpha val="43137"/>
                  </a:srgbClr>
                </a:outerShdw>
              </a:effectLst>
            </a:endParaRPr>
          </a:p>
          <a:p>
            <a:pPr>
              <a:lnSpc>
                <a:spcPct val="150000"/>
              </a:lnSpc>
              <a:defRPr/>
            </a:pPr>
            <a:r>
              <a:rPr lang="en-US" sz="1300" dirty="0">
                <a:effectLst>
                  <a:outerShdw blurRad="38100" dist="38100" dir="2700000" algn="tl">
                    <a:srgbClr val="000000">
                      <a:alpha val="43137"/>
                    </a:srgbClr>
                  </a:outerShdw>
                </a:effectLst>
              </a:rPr>
              <a:t>John E. Moran Foundation</a:t>
            </a:r>
          </a:p>
          <a:p>
            <a:pPr>
              <a:lnSpc>
                <a:spcPct val="150000"/>
              </a:lnSpc>
              <a:defRPr/>
            </a:pPr>
            <a:r>
              <a:rPr lang="en-US" sz="1300" dirty="0">
                <a:effectLst>
                  <a:outerShdw blurRad="38100" dist="38100" dir="2700000" algn="tl">
                    <a:srgbClr val="000000">
                      <a:alpha val="43137"/>
                    </a:srgbClr>
                  </a:outerShdw>
                </a:effectLst>
              </a:rPr>
              <a:t>Neighborhood Health Plan of RI</a:t>
            </a:r>
          </a:p>
          <a:p>
            <a:pPr>
              <a:lnSpc>
                <a:spcPct val="150000"/>
              </a:lnSpc>
              <a:defRPr/>
            </a:pPr>
            <a:r>
              <a:rPr lang="en-US" sz="1300" dirty="0">
                <a:effectLst>
                  <a:outerShdw blurRad="38100" dist="38100" dir="2700000" algn="tl">
                    <a:srgbClr val="000000">
                      <a:alpha val="43137"/>
                    </a:srgbClr>
                  </a:outerShdw>
                </a:effectLst>
              </a:rPr>
              <a:t>Opportunities Unlimited</a:t>
            </a:r>
          </a:p>
          <a:p>
            <a:pPr>
              <a:lnSpc>
                <a:spcPct val="150000"/>
              </a:lnSpc>
              <a:defRPr/>
            </a:pPr>
            <a:r>
              <a:rPr lang="en-US" sz="1300" dirty="0">
                <a:effectLst>
                  <a:outerShdw blurRad="38100" dist="38100" dir="2700000" algn="tl">
                    <a:srgbClr val="000000">
                      <a:alpha val="43137"/>
                    </a:srgbClr>
                  </a:outerShdw>
                </a:effectLst>
              </a:rPr>
              <a:t>RI Developmental Disabilities Council</a:t>
            </a:r>
          </a:p>
          <a:p>
            <a:pPr>
              <a:lnSpc>
                <a:spcPct val="150000"/>
              </a:lnSpc>
              <a:defRPr/>
            </a:pPr>
            <a:r>
              <a:rPr lang="en-US" sz="1300" dirty="0">
                <a:effectLst>
                  <a:outerShdw blurRad="38100" dist="38100" dir="2700000" algn="tl">
                    <a:srgbClr val="000000">
                      <a:alpha val="43137"/>
                    </a:srgbClr>
                  </a:outerShdw>
                </a:effectLst>
              </a:rPr>
              <a:t>RI Disability Vote Project</a:t>
            </a:r>
          </a:p>
          <a:p>
            <a:pPr>
              <a:lnSpc>
                <a:spcPct val="150000"/>
              </a:lnSpc>
              <a:defRPr/>
            </a:pPr>
            <a:endParaRPr lang="en-US" sz="1300" b="1" dirty="0">
              <a:effectLst>
                <a:outerShdw blurRad="38100" dist="38100" dir="2700000" algn="tl">
                  <a:srgbClr val="000000">
                    <a:alpha val="43137"/>
                  </a:srgbClr>
                </a:outerShdw>
              </a:effectLst>
            </a:endParaRPr>
          </a:p>
          <a:p>
            <a:pPr>
              <a:lnSpc>
                <a:spcPct val="150000"/>
              </a:lnSpc>
              <a:defRPr/>
            </a:pPr>
            <a:r>
              <a:rPr lang="en-US" sz="1300" b="1" dirty="0">
                <a:effectLst>
                  <a:outerShdw blurRad="38100" dist="38100" dir="2700000" algn="tl">
                    <a:srgbClr val="000000">
                      <a:alpha val="43137"/>
                    </a:srgbClr>
                  </a:outerShdw>
                </a:effectLst>
              </a:rPr>
              <a:t>OTHER:</a:t>
            </a:r>
          </a:p>
          <a:p>
            <a:pPr>
              <a:lnSpc>
                <a:spcPct val="150000"/>
              </a:lnSpc>
              <a:defRPr/>
            </a:pPr>
            <a:r>
              <a:rPr lang="en-US" sz="1300" dirty="0">
                <a:effectLst>
                  <a:outerShdw blurRad="38100" dist="38100" dir="2700000" algn="tl">
                    <a:srgbClr val="000000">
                      <a:alpha val="43137"/>
                    </a:srgbClr>
                  </a:outerShdw>
                </a:effectLst>
              </a:rPr>
              <a:t>We received a one time grant from the RI Council on Humanities to work on the Ladd School Film Project</a:t>
            </a:r>
          </a:p>
          <a:p>
            <a:pPr>
              <a:lnSpc>
                <a:spcPct val="150000"/>
              </a:lnSpc>
              <a:defRPr/>
            </a:pPr>
            <a:endParaRPr lang="en-US" sz="1300" dirty="0">
              <a:effectLst>
                <a:outerShdw blurRad="38100" dist="38100" dir="2700000" algn="tl">
                  <a:srgbClr val="000000">
                    <a:alpha val="43137"/>
                  </a:srgbClr>
                </a:outerShdw>
              </a:effectLst>
            </a:endParaRPr>
          </a:p>
          <a:p>
            <a:pPr>
              <a:lnSpc>
                <a:spcPct val="150000"/>
              </a:lnSpc>
              <a:defRPr/>
            </a:pPr>
            <a:r>
              <a:rPr lang="en-US" sz="1300" dirty="0">
                <a:effectLst>
                  <a:outerShdw blurRad="38100" dist="38100" dir="2700000" algn="tl">
                    <a:srgbClr val="000000">
                      <a:alpha val="43137"/>
                    </a:srgbClr>
                  </a:outerShdw>
                </a:effectLst>
              </a:rPr>
              <a:t>We offer some fee for service to provide training on a variety of topics, we sell materials and we also do work to adapt materials with accessible formatting</a:t>
            </a:r>
          </a:p>
          <a:p>
            <a:pPr>
              <a:lnSpc>
                <a:spcPct val="150000"/>
              </a:lnSpc>
              <a:defRPr/>
            </a:pPr>
            <a:r>
              <a:rPr lang="en-US" sz="1300" dirty="0">
                <a:effectLst>
                  <a:outerShdw blurRad="38100" dist="38100" dir="2700000" algn="tl">
                    <a:srgbClr val="000000">
                      <a:alpha val="43137"/>
                    </a:srgbClr>
                  </a:outerShdw>
                </a:effectLst>
              </a:rPr>
              <a:t>(We may have collected $100 total per year for this. Definitely not a lot!)</a:t>
            </a:r>
          </a:p>
          <a:p>
            <a:pPr>
              <a:lnSpc>
                <a:spcPct val="150000"/>
              </a:lnSpc>
              <a:defRPr/>
            </a:pPr>
            <a:endParaRPr lang="en-US" sz="1300" dirty="0">
              <a:effectLst>
                <a:outerShdw blurRad="38100" dist="38100" dir="2700000" algn="tl">
                  <a:srgbClr val="000000">
                    <a:alpha val="43137"/>
                  </a:srgbClr>
                </a:outerShdw>
              </a:effectLst>
            </a:endParaRPr>
          </a:p>
          <a:p>
            <a:pPr>
              <a:lnSpc>
                <a:spcPct val="150000"/>
              </a:lnSpc>
              <a:defRPr/>
            </a:pPr>
            <a:endParaRPr lang="en-US" sz="1300" dirty="0">
              <a:effectLst>
                <a:outerShdw blurRad="38100" dist="38100" dir="2700000" algn="tl">
                  <a:srgbClr val="000000">
                    <a:alpha val="43137"/>
                  </a:srgbClr>
                </a:outerShdw>
              </a:effectLs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OTHER RESOURCES?</a:t>
            </a:r>
          </a:p>
          <a:p>
            <a:endParaRPr lang="en-US" dirty="0" smtClean="0"/>
          </a:p>
          <a:p>
            <a:r>
              <a:rPr lang="en-US" dirty="0" smtClean="0"/>
              <a:t>People</a:t>
            </a:r>
            <a:r>
              <a:rPr lang="en-US" baseline="0" dirty="0" smtClean="0"/>
              <a:t> Power PLUS!</a:t>
            </a:r>
          </a:p>
          <a:p>
            <a:endParaRPr lang="en-US" baseline="0" dirty="0" smtClean="0"/>
          </a:p>
          <a:p>
            <a:r>
              <a:rPr lang="en-US" dirty="0" smtClean="0"/>
              <a:t>In</a:t>
            </a:r>
            <a:r>
              <a:rPr lang="en-US" baseline="0" dirty="0" smtClean="0"/>
              <a:t> addition to financial and in-kind support, w</a:t>
            </a:r>
            <a:r>
              <a:rPr lang="en-US" dirty="0" smtClean="0"/>
              <a:t>e have a</a:t>
            </a:r>
            <a:r>
              <a:rPr lang="en-US" baseline="0" dirty="0" smtClean="0"/>
              <a:t> tremendous pool of volunteers! This group includes both direct care staff and administrators from provider agencies, friends and family members, previous AinA board members, graduates of our Leadership Series, PAL board members and staff, Staff from the RI Department of BHDDH and people we have met along the way!  We could NEVER DO what we do without this dedicated group!</a:t>
            </a:r>
            <a:endParaRPr lang="en-US" dirty="0" smtClean="0"/>
          </a:p>
          <a:p>
            <a:endParaRPr lang="en-US" dirty="0" smtClean="0"/>
          </a:p>
          <a:p>
            <a:r>
              <a:rPr lang="en-US" dirty="0" smtClean="0"/>
              <a:t>Provider </a:t>
            </a:r>
            <a:r>
              <a:rPr lang="en-US" baseline="0" dirty="0" smtClean="0"/>
              <a:t>agencies have also helped the RI Self-Advocacy movement grow in many ways.</a:t>
            </a:r>
          </a:p>
          <a:p>
            <a:endParaRPr lang="en-US" baseline="0" dirty="0" smtClean="0"/>
          </a:p>
          <a:p>
            <a:r>
              <a:rPr lang="en-US" baseline="0" dirty="0" smtClean="0"/>
              <a:t>Agencies have purchased ads in conference programs over the years and also paid the registration fees for many Self-Advocates to attend SA events.</a:t>
            </a:r>
          </a:p>
          <a:p>
            <a:endParaRPr lang="en-US" dirty="0" smtClean="0"/>
          </a:p>
          <a:p>
            <a:r>
              <a:rPr lang="en-US" dirty="0" smtClean="0"/>
              <a:t>Several agencies have also provided support to local groups by</a:t>
            </a:r>
            <a:r>
              <a:rPr lang="en-US" baseline="0" dirty="0" smtClean="0"/>
              <a:t> paying a staff person to serve as advisor.</a:t>
            </a:r>
          </a:p>
          <a:p>
            <a:endParaRPr lang="en-US" baseline="0" dirty="0" smtClean="0"/>
          </a:p>
          <a:p>
            <a:r>
              <a:rPr lang="en-US" baseline="0" dirty="0" smtClean="0"/>
              <a:t>Several Advisors are volunteers. </a:t>
            </a:r>
          </a:p>
          <a:p>
            <a:endParaRPr lang="en-US" baseline="0" dirty="0" smtClean="0"/>
          </a:p>
          <a:p>
            <a:r>
              <a:rPr lang="en-US" baseline="0" dirty="0" smtClean="0"/>
              <a:t>Advisors from the local groups also help support the AinA board.  </a:t>
            </a:r>
            <a:r>
              <a:rPr lang="en-US" dirty="0" smtClean="0"/>
              <a:t> </a:t>
            </a:r>
            <a:endParaRPr lang="en-US" dirty="0"/>
          </a:p>
        </p:txBody>
      </p:sp>
      <p:sp>
        <p:nvSpPr>
          <p:cNvPr id="4" name="Slide Number Placeholder 3"/>
          <p:cNvSpPr>
            <a:spLocks noGrp="1"/>
          </p:cNvSpPr>
          <p:nvPr>
            <p:ph type="sldNum" sz="quarter" idx="10"/>
          </p:nvPr>
        </p:nvSpPr>
        <p:spPr/>
        <p:txBody>
          <a:bodyPr/>
          <a:lstStyle/>
          <a:p>
            <a:fld id="{F41FF50D-A6AE-4B0F-9BA7-23D47F47F85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Rhode</a:t>
            </a:r>
            <a:r>
              <a:rPr lang="en-US" baseline="0" dirty="0" smtClean="0"/>
              <a:t> Island is the smallest state in the Union. For Self-Advocacy, that is a BIG deal because Self-Advocates are connected!</a:t>
            </a:r>
          </a:p>
          <a:p>
            <a:endParaRPr lang="en-US" baseline="0" dirty="0" smtClean="0"/>
          </a:p>
          <a:p>
            <a:r>
              <a:rPr lang="en-US" baseline="0" dirty="0" smtClean="0"/>
              <a:t>All 10 of the local Self-Advocacy groups in the state meet at least once a month.</a:t>
            </a:r>
          </a:p>
          <a:p>
            <a:endParaRPr lang="en-US" baseline="0" dirty="0" smtClean="0"/>
          </a:p>
          <a:p>
            <a:r>
              <a:rPr lang="en-US" baseline="0" dirty="0" smtClean="0"/>
              <a:t>One group meets EVERY WEEK!</a:t>
            </a:r>
          </a:p>
          <a:p>
            <a:endParaRPr lang="en-US" baseline="0" dirty="0" smtClean="0"/>
          </a:p>
          <a:p>
            <a:r>
              <a:rPr lang="en-US" baseline="0" dirty="0" smtClean="0"/>
              <a:t>The AinA Board of directors meets once a month and also has officer and staff meetings in between. </a:t>
            </a:r>
          </a:p>
          <a:p>
            <a:endParaRPr lang="en-US" baseline="0" dirty="0" smtClean="0"/>
          </a:p>
          <a:p>
            <a:r>
              <a:rPr lang="en-US" baseline="0" dirty="0" smtClean="0"/>
              <a:t>We host a Leadership Series with class members from around the state which meets twice a month.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1FF50D-A6AE-4B0F-9BA7-23D47F47F85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Self-Advocacy is run by the Self-Advocates, but allies are also welcome.</a:t>
            </a:r>
          </a:p>
          <a:p>
            <a:endParaRPr lang="en-US" baseline="0" dirty="0" smtClean="0"/>
          </a:p>
          <a:p>
            <a:r>
              <a:rPr lang="en-US" baseline="0" dirty="0" smtClean="0"/>
              <a:t>We can and have worked together with support staff, family members, and others. Everyone can ride together, but everyone also needs to remember that the Self-Advocates are the ones in the driver’s seat!</a:t>
            </a:r>
          </a:p>
        </p:txBody>
      </p:sp>
      <p:sp>
        <p:nvSpPr>
          <p:cNvPr id="4" name="Slide Number Placeholder 3"/>
          <p:cNvSpPr>
            <a:spLocks noGrp="1"/>
          </p:cNvSpPr>
          <p:nvPr>
            <p:ph type="sldNum" sz="quarter" idx="10"/>
          </p:nvPr>
        </p:nvSpPr>
        <p:spPr/>
        <p:txBody>
          <a:bodyPr/>
          <a:lstStyle/>
          <a:p>
            <a:fld id="{F41FF50D-A6AE-4B0F-9BA7-23D47F47F85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5B147-7A84-4892-81EA-45FBE95F267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5B147-7A84-4892-81EA-45FBE95F267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5B147-7A84-4892-81EA-45FBE95F267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5B147-7A84-4892-81EA-45FBE95F267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5B147-7A84-4892-81EA-45FBE95F267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5B147-7A84-4892-81EA-45FBE95F267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5B147-7A84-4892-81EA-45FBE95F2676}"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5B147-7A84-4892-81EA-45FBE95F2676}"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5B147-7A84-4892-81EA-45FBE95F2676}"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5B147-7A84-4892-81EA-45FBE95F267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5B147-7A84-4892-81EA-45FBE95F267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98329-7A34-4C49-8249-DE319FDD49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B147-7A84-4892-81EA-45FBE95F2676}"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98329-7A34-4C49-8249-DE319FDD49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tiff"/><Relationship Id="rId3" Type="http://schemas.openxmlformats.org/officeDocument/2006/relationships/image" Target="../media/image57.jpeg"/><Relationship Id="rId7" Type="http://schemas.openxmlformats.org/officeDocument/2006/relationships/image" Target="../media/image61.tiff"/><Relationship Id="rId12" Type="http://schemas.openxmlformats.org/officeDocument/2006/relationships/image" Target="../media/image66.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tiff"/><Relationship Id="rId11" Type="http://schemas.openxmlformats.org/officeDocument/2006/relationships/image" Target="../media/image65.tiff"/><Relationship Id="rId5" Type="http://schemas.openxmlformats.org/officeDocument/2006/relationships/image" Target="../media/image59.tiff"/><Relationship Id="rId10" Type="http://schemas.openxmlformats.org/officeDocument/2006/relationships/image" Target="../media/image64.tiff"/><Relationship Id="rId4" Type="http://schemas.openxmlformats.org/officeDocument/2006/relationships/image" Target="../media/image58.wmf"/><Relationship Id="rId9" Type="http://schemas.openxmlformats.org/officeDocument/2006/relationships/image" Target="../media/image63.tiff"/></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57.jpeg"/><Relationship Id="rId7"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3" Type="http://schemas.openxmlformats.org/officeDocument/2006/relationships/image" Target="../media/image76.jpeg"/><Relationship Id="rId7" Type="http://schemas.openxmlformats.org/officeDocument/2006/relationships/image" Target="../media/image79.jpeg"/><Relationship Id="rId12"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57.jpeg"/><Relationship Id="rId9" Type="http://schemas.openxmlformats.org/officeDocument/2006/relationships/image" Target="../media/image81.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92.jpeg"/><Relationship Id="rId4" Type="http://schemas.openxmlformats.org/officeDocument/2006/relationships/image" Target="../media/image91.jpeg"/></Relationships>
</file>

<file path=ppt/slides/_rels/slide25.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3" Type="http://schemas.openxmlformats.org/officeDocument/2006/relationships/image" Target="../media/image94.jpe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5" Type="http://schemas.openxmlformats.org/officeDocument/2006/relationships/image" Target="../media/image10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2" Type="http://schemas.openxmlformats.org/officeDocument/2006/relationships/notesSlide" Target="../notesSlides/notesSlide7.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allieslogoRI.jpg"/>
          <p:cNvPicPr>
            <a:picLocks noChangeAspect="1"/>
          </p:cNvPicPr>
          <p:nvPr/>
        </p:nvPicPr>
        <p:blipFill>
          <a:blip r:embed="rId4" cstate="print"/>
          <a:stretch>
            <a:fillRect/>
          </a:stretch>
        </p:blipFill>
        <p:spPr>
          <a:xfrm>
            <a:off x="1384300" y="2495550"/>
            <a:ext cx="6375400" cy="1866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219"/>
            <a:ext cx="8229600" cy="1143000"/>
          </a:xfrm>
        </p:spPr>
        <p:txBody>
          <a:bodyPr>
            <a:normAutofit/>
          </a:bodyPr>
          <a:lstStyle/>
          <a:p>
            <a:r>
              <a:rPr lang="en-US" sz="4000" b="1" dirty="0" smtClean="0">
                <a:effectLst>
                  <a:outerShdw blurRad="38100" dist="38100" dir="2700000" algn="tl">
                    <a:srgbClr val="000000">
                      <a:alpha val="43137"/>
                    </a:srgbClr>
                  </a:outerShdw>
                </a:effectLst>
              </a:rPr>
              <a:t>What Works in RI?</a:t>
            </a:r>
            <a:endParaRPr lang="en-US" sz="4000" b="1" dirty="0">
              <a:effectLst>
                <a:outerShdw blurRad="38100" dist="38100" dir="2700000" algn="tl">
                  <a:srgbClr val="000000">
                    <a:alpha val="43137"/>
                  </a:srgbClr>
                </a:outerShdw>
              </a:effectLst>
            </a:endParaRPr>
          </a:p>
        </p:txBody>
      </p:sp>
      <p:sp>
        <p:nvSpPr>
          <p:cNvPr id="21" name="TextBox 20"/>
          <p:cNvSpPr txBox="1"/>
          <p:nvPr/>
        </p:nvSpPr>
        <p:spPr>
          <a:xfrm>
            <a:off x="2590800" y="1600200"/>
            <a:ext cx="3848361" cy="2123658"/>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Personal Stories</a:t>
            </a:r>
          </a:p>
          <a:p>
            <a:pPr algn="ctr"/>
            <a:r>
              <a:rPr lang="en-US" sz="4400" dirty="0" smtClean="0">
                <a:effectLst>
                  <a:outerShdw blurRad="38100" dist="38100" dir="2700000" algn="tl">
                    <a:srgbClr val="000000">
                      <a:alpha val="43137"/>
                    </a:srgbClr>
                  </a:outerShdw>
                </a:effectLst>
              </a:rPr>
              <a:t>of</a:t>
            </a:r>
          </a:p>
          <a:p>
            <a:pPr algn="ctr"/>
            <a:r>
              <a:rPr lang="en-US" sz="4400" dirty="0" smtClean="0">
                <a:effectLst>
                  <a:outerShdw blurRad="38100" dist="38100" dir="2700000" algn="tl">
                    <a:srgbClr val="000000">
                      <a:alpha val="43137"/>
                    </a:srgbClr>
                  </a:outerShdw>
                </a:effectLst>
              </a:rPr>
              <a:t>Success!</a:t>
            </a:r>
            <a:endParaRPr lang="en-US" sz="4400" dirty="0">
              <a:effectLst>
                <a:outerShdw blurRad="38100" dist="38100" dir="2700000" algn="tl">
                  <a:srgbClr val="000000">
                    <a:alpha val="43137"/>
                  </a:srgbClr>
                </a:outerShdw>
              </a:effectLst>
            </a:endParaRPr>
          </a:p>
        </p:txBody>
      </p:sp>
      <p:pic>
        <p:nvPicPr>
          <p:cNvPr id="10243" name="Picture 3" descr="D:\aina\movies\carlo_lorraine.JPG"/>
          <p:cNvPicPr>
            <a:picLocks noChangeAspect="1" noChangeArrowheads="1"/>
          </p:cNvPicPr>
          <p:nvPr/>
        </p:nvPicPr>
        <p:blipFill>
          <a:blip r:embed="rId3" cstate="print"/>
          <a:srcRect/>
          <a:stretch>
            <a:fillRect/>
          </a:stretch>
        </p:blipFill>
        <p:spPr bwMode="auto">
          <a:xfrm>
            <a:off x="5715000" y="2590800"/>
            <a:ext cx="3048000" cy="2286000"/>
          </a:xfrm>
          <a:prstGeom prst="rect">
            <a:avLst/>
          </a:prstGeom>
          <a:noFill/>
        </p:spPr>
      </p:pic>
      <p:pic>
        <p:nvPicPr>
          <p:cNvPr id="10244" name="Picture 4" descr="D:\aina\movies\ed.JPG"/>
          <p:cNvPicPr>
            <a:picLocks noChangeAspect="1" noChangeArrowheads="1"/>
          </p:cNvPicPr>
          <p:nvPr/>
        </p:nvPicPr>
        <p:blipFill>
          <a:blip r:embed="rId4" cstate="print"/>
          <a:srcRect/>
          <a:stretch>
            <a:fillRect/>
          </a:stretch>
        </p:blipFill>
        <p:spPr bwMode="auto">
          <a:xfrm>
            <a:off x="304800" y="2819400"/>
            <a:ext cx="3048000" cy="2286000"/>
          </a:xfrm>
          <a:prstGeom prst="rect">
            <a:avLst/>
          </a:prstGeom>
          <a:noFill/>
        </p:spPr>
      </p:pic>
      <p:pic>
        <p:nvPicPr>
          <p:cNvPr id="10242" name="Picture 2" descr="D:\aina\movies\JIMMY.JPG"/>
          <p:cNvPicPr>
            <a:picLocks noChangeAspect="1" noChangeArrowheads="1"/>
          </p:cNvPicPr>
          <p:nvPr/>
        </p:nvPicPr>
        <p:blipFill>
          <a:blip r:embed="rId5" cstate="print"/>
          <a:srcRect/>
          <a:stretch>
            <a:fillRect/>
          </a:stretch>
        </p:blipFill>
        <p:spPr bwMode="auto">
          <a:xfrm>
            <a:off x="2895600" y="4038600"/>
            <a:ext cx="3733800" cy="2489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219"/>
            <a:ext cx="8229600" cy="1143000"/>
          </a:xfrm>
        </p:spPr>
        <p:txBody>
          <a:bodyPr>
            <a:normAutofit/>
          </a:bodyPr>
          <a:lstStyle/>
          <a:p>
            <a:r>
              <a:rPr lang="en-US" sz="4000" b="1" dirty="0" smtClean="0">
                <a:effectLst>
                  <a:outerShdw blurRad="38100" dist="38100" dir="2700000" algn="tl">
                    <a:srgbClr val="000000">
                      <a:alpha val="43137"/>
                    </a:srgbClr>
                  </a:outerShdw>
                </a:effectLst>
              </a:rPr>
              <a:t>What Works in RI?</a:t>
            </a:r>
            <a:endParaRPr lang="en-US" sz="4000" b="1" dirty="0">
              <a:effectLst>
                <a:outerShdw blurRad="38100" dist="38100" dir="2700000" algn="tl">
                  <a:srgbClr val="000000">
                    <a:alpha val="43137"/>
                  </a:srgbClr>
                </a:outerShdw>
              </a:effectLst>
            </a:endParaRPr>
          </a:p>
        </p:txBody>
      </p:sp>
      <p:sp>
        <p:nvSpPr>
          <p:cNvPr id="21" name="TextBox 20"/>
          <p:cNvSpPr txBox="1"/>
          <p:nvPr/>
        </p:nvSpPr>
        <p:spPr>
          <a:xfrm>
            <a:off x="2846340" y="1828800"/>
            <a:ext cx="3478260" cy="769441"/>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Being Creative</a:t>
            </a:r>
            <a:endParaRPr lang="en-US" sz="4400" dirty="0">
              <a:effectLst>
                <a:outerShdw blurRad="38100" dist="38100" dir="2700000" algn="tl">
                  <a:srgbClr val="000000">
                    <a:alpha val="43137"/>
                  </a:srgbClr>
                </a:outerShdw>
              </a:effectLst>
            </a:endParaRPr>
          </a:p>
        </p:txBody>
      </p:sp>
      <p:pic>
        <p:nvPicPr>
          <p:cNvPr id="12291" name="Picture 3" descr="C:\Users\deb\AppData\Local\Microsoft\Windows\Temporary Internet Files\Content.IE5\SY70HVF6\MC900283365[1].wmf"/>
          <p:cNvPicPr>
            <a:picLocks noChangeAspect="1" noChangeArrowheads="1"/>
          </p:cNvPicPr>
          <p:nvPr/>
        </p:nvPicPr>
        <p:blipFill>
          <a:blip r:embed="rId3" cstate="print"/>
          <a:srcRect/>
          <a:stretch>
            <a:fillRect/>
          </a:stretch>
        </p:blipFill>
        <p:spPr bwMode="auto">
          <a:xfrm>
            <a:off x="2743200" y="2743200"/>
            <a:ext cx="3733800" cy="37620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219"/>
            <a:ext cx="8229600" cy="1143000"/>
          </a:xfrm>
        </p:spPr>
        <p:txBody>
          <a:bodyPr>
            <a:normAutofit/>
          </a:bodyPr>
          <a:lstStyle/>
          <a:p>
            <a:r>
              <a:rPr lang="en-US" sz="4000" b="1" dirty="0" smtClean="0">
                <a:effectLst>
                  <a:outerShdw blurRad="38100" dist="38100" dir="2700000" algn="tl">
                    <a:srgbClr val="000000">
                      <a:alpha val="43137"/>
                    </a:srgbClr>
                  </a:outerShdw>
                </a:effectLst>
              </a:rPr>
              <a:t>What Works in RI?</a:t>
            </a:r>
            <a:endParaRPr lang="en-US" sz="4000" b="1" dirty="0">
              <a:effectLst>
                <a:outerShdw blurRad="38100" dist="38100" dir="2700000" algn="tl">
                  <a:srgbClr val="000000">
                    <a:alpha val="43137"/>
                  </a:srgbClr>
                </a:outerShdw>
              </a:effectLst>
            </a:endParaRPr>
          </a:p>
        </p:txBody>
      </p:sp>
      <p:sp>
        <p:nvSpPr>
          <p:cNvPr id="21" name="TextBox 20"/>
          <p:cNvSpPr txBox="1"/>
          <p:nvPr/>
        </p:nvSpPr>
        <p:spPr>
          <a:xfrm>
            <a:off x="2811944" y="1371600"/>
            <a:ext cx="3547061" cy="769441"/>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The FUN Stuff!</a:t>
            </a:r>
            <a:endParaRPr lang="en-US" sz="4400" dirty="0">
              <a:effectLst>
                <a:outerShdw blurRad="38100" dist="38100" dir="2700000" algn="tl">
                  <a:srgbClr val="000000">
                    <a:alpha val="43137"/>
                  </a:srgbClr>
                </a:outerShdw>
              </a:effectLst>
            </a:endParaRPr>
          </a:p>
        </p:txBody>
      </p:sp>
      <p:pic>
        <p:nvPicPr>
          <p:cNvPr id="17412" name="Picture 4" descr="D:\aina\photos\2009_NT\images\ntshow_090021.jpg"/>
          <p:cNvPicPr>
            <a:picLocks noChangeAspect="1" noChangeArrowheads="1"/>
          </p:cNvPicPr>
          <p:nvPr/>
        </p:nvPicPr>
        <p:blipFill>
          <a:blip r:embed="rId3" cstate="print"/>
          <a:srcRect/>
          <a:stretch>
            <a:fillRect/>
          </a:stretch>
        </p:blipFill>
        <p:spPr bwMode="auto">
          <a:xfrm>
            <a:off x="2667000" y="3733800"/>
            <a:ext cx="4038600" cy="2688554"/>
          </a:xfrm>
          <a:prstGeom prst="rect">
            <a:avLst/>
          </a:prstGeom>
          <a:noFill/>
        </p:spPr>
      </p:pic>
      <p:pic>
        <p:nvPicPr>
          <p:cNvPr id="17413" name="Picture 5" descr="D:\aina\photos\2009_NT\images\ntshow_090019.jpg"/>
          <p:cNvPicPr>
            <a:picLocks noChangeAspect="1" noChangeArrowheads="1"/>
          </p:cNvPicPr>
          <p:nvPr/>
        </p:nvPicPr>
        <p:blipFill>
          <a:blip r:embed="rId4" cstate="print"/>
          <a:srcRect/>
          <a:stretch>
            <a:fillRect/>
          </a:stretch>
        </p:blipFill>
        <p:spPr bwMode="auto">
          <a:xfrm>
            <a:off x="762000" y="2133600"/>
            <a:ext cx="3505200" cy="2333461"/>
          </a:xfrm>
          <a:prstGeom prst="rect">
            <a:avLst/>
          </a:prstGeom>
          <a:noFill/>
        </p:spPr>
      </p:pic>
      <p:pic>
        <p:nvPicPr>
          <p:cNvPr id="17411" name="Picture 3" descr="D:\aina\photos\2010_bash\content\bin\images\large\2010_bash48.jpg"/>
          <p:cNvPicPr>
            <a:picLocks noChangeAspect="1" noChangeArrowheads="1"/>
          </p:cNvPicPr>
          <p:nvPr/>
        </p:nvPicPr>
        <p:blipFill>
          <a:blip r:embed="rId5" cstate="print"/>
          <a:srcRect/>
          <a:stretch>
            <a:fillRect/>
          </a:stretch>
        </p:blipFill>
        <p:spPr bwMode="auto">
          <a:xfrm>
            <a:off x="4876800" y="2133600"/>
            <a:ext cx="3314700" cy="2209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19"/>
            <a:ext cx="8229600" cy="1143000"/>
          </a:xfrm>
        </p:spPr>
        <p:txBody>
          <a:bodyPr>
            <a:normAutofit fontScale="90000"/>
          </a:bodyPr>
          <a:lstStyle/>
          <a:p>
            <a:r>
              <a:rPr lang="en-US" b="1" dirty="0" smtClean="0">
                <a:effectLst>
                  <a:outerShdw blurRad="38100" dist="38100" dir="2700000" algn="tl">
                    <a:srgbClr val="000000">
                      <a:alpha val="43137"/>
                    </a:srgbClr>
                  </a:outerShdw>
                </a:effectLst>
              </a:rPr>
              <a:t>Challenges? Obstacles?</a:t>
            </a:r>
            <a:br>
              <a:rPr lang="en-US" b="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What Makes it Hard?</a:t>
            </a:r>
            <a:endParaRPr lang="en-US" sz="4000" i="1" dirty="0">
              <a:effectLst>
                <a:outerShdw blurRad="38100" dist="38100" dir="2700000" algn="tl">
                  <a:srgbClr val="000000">
                    <a:alpha val="43137"/>
                  </a:srgbClr>
                </a:outerShdw>
              </a:effectLst>
            </a:endParaRPr>
          </a:p>
        </p:txBody>
      </p:sp>
      <p:pic>
        <p:nvPicPr>
          <p:cNvPr id="5" name="Picture 4" descr="challenge.jpg"/>
          <p:cNvPicPr>
            <a:picLocks noChangeAspect="1"/>
          </p:cNvPicPr>
          <p:nvPr/>
        </p:nvPicPr>
        <p:blipFill>
          <a:blip r:embed="rId3" cstate="print"/>
          <a:stretch>
            <a:fillRect/>
          </a:stretch>
        </p:blipFill>
        <p:spPr>
          <a:xfrm>
            <a:off x="533400" y="289719"/>
            <a:ext cx="1406191" cy="1397000"/>
          </a:xfrm>
          <a:prstGeom prst="rect">
            <a:avLst/>
          </a:prstGeom>
        </p:spPr>
      </p:pic>
      <p:sp>
        <p:nvSpPr>
          <p:cNvPr id="6" name="TextBox 5"/>
          <p:cNvSpPr txBox="1"/>
          <p:nvPr/>
        </p:nvSpPr>
        <p:spPr>
          <a:xfrm>
            <a:off x="1828800" y="2209800"/>
            <a:ext cx="5307992" cy="646331"/>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Support for Self-Advocates</a:t>
            </a:r>
            <a:endParaRPr lang="en-US" sz="3600" b="1" dirty="0">
              <a:effectLst>
                <a:outerShdw blurRad="38100" dist="38100" dir="2700000" algn="tl">
                  <a:srgbClr val="000000">
                    <a:alpha val="43137"/>
                  </a:srgbClr>
                </a:outerShdw>
              </a:effectLst>
            </a:endParaRPr>
          </a:p>
        </p:txBody>
      </p:sp>
      <p:pic>
        <p:nvPicPr>
          <p:cNvPr id="1029" name="Picture 5" descr="C:\Users\deb\AppData\Local\Microsoft\Windows\Temporary Internet Files\Content.IE5\NO1SO3TX\MC900363810[1].wmf"/>
          <p:cNvPicPr>
            <a:picLocks noChangeAspect="1" noChangeArrowheads="1"/>
          </p:cNvPicPr>
          <p:nvPr/>
        </p:nvPicPr>
        <p:blipFill>
          <a:blip r:embed="rId4" cstate="print"/>
          <a:srcRect/>
          <a:stretch>
            <a:fillRect/>
          </a:stretch>
        </p:blipFill>
        <p:spPr bwMode="auto">
          <a:xfrm>
            <a:off x="457200" y="3962400"/>
            <a:ext cx="3056838" cy="1981200"/>
          </a:xfrm>
          <a:prstGeom prst="rect">
            <a:avLst/>
          </a:prstGeom>
          <a:noFill/>
        </p:spPr>
      </p:pic>
      <p:pic>
        <p:nvPicPr>
          <p:cNvPr id="1031" name="Picture 7" descr="C:\Users\deb\Pictures\Microsoft Clip Organizer\MC900055587[1].wmf"/>
          <p:cNvPicPr>
            <a:picLocks noChangeAspect="1" noChangeArrowheads="1"/>
          </p:cNvPicPr>
          <p:nvPr/>
        </p:nvPicPr>
        <p:blipFill>
          <a:blip r:embed="rId5" cstate="print"/>
          <a:srcRect/>
          <a:stretch>
            <a:fillRect/>
          </a:stretch>
        </p:blipFill>
        <p:spPr bwMode="auto">
          <a:xfrm>
            <a:off x="6172200" y="3886200"/>
            <a:ext cx="2205580" cy="1994026"/>
          </a:xfrm>
          <a:prstGeom prst="rect">
            <a:avLst/>
          </a:prstGeom>
          <a:noFill/>
        </p:spPr>
      </p:pic>
      <p:pic>
        <p:nvPicPr>
          <p:cNvPr id="12" name="Picture 2" descr="C:\Users\deb\AppData\Local\Microsoft\Windows\Temporary Internet Files\Content.IE5\7YJ8PA9W\MC900037060[1].wmf"/>
          <p:cNvPicPr>
            <a:picLocks noChangeAspect="1" noChangeArrowheads="1"/>
          </p:cNvPicPr>
          <p:nvPr/>
        </p:nvPicPr>
        <p:blipFill>
          <a:blip r:embed="rId6" cstate="print"/>
          <a:srcRect/>
          <a:stretch>
            <a:fillRect/>
          </a:stretch>
        </p:blipFill>
        <p:spPr bwMode="auto">
          <a:xfrm>
            <a:off x="3581400" y="3657600"/>
            <a:ext cx="2531616" cy="220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19"/>
            <a:ext cx="8229600" cy="1143000"/>
          </a:xfrm>
        </p:spPr>
        <p:txBody>
          <a:bodyPr>
            <a:normAutofit fontScale="90000"/>
          </a:bodyPr>
          <a:lstStyle/>
          <a:p>
            <a:r>
              <a:rPr lang="en-US" b="1" dirty="0" smtClean="0">
                <a:effectLst>
                  <a:outerShdw blurRad="38100" dist="38100" dir="2700000" algn="tl">
                    <a:srgbClr val="000000">
                      <a:alpha val="43137"/>
                    </a:srgbClr>
                  </a:outerShdw>
                </a:effectLst>
              </a:rPr>
              <a:t>Challenges? Obstacles?</a:t>
            </a:r>
            <a:br>
              <a:rPr lang="en-US" b="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What Makes it Hard?</a:t>
            </a:r>
            <a:endParaRPr lang="en-US" sz="4000" i="1" dirty="0">
              <a:effectLst>
                <a:outerShdw blurRad="38100" dist="38100" dir="2700000" algn="tl">
                  <a:srgbClr val="000000">
                    <a:alpha val="43137"/>
                  </a:srgbClr>
                </a:outerShdw>
              </a:effectLst>
            </a:endParaRPr>
          </a:p>
        </p:txBody>
      </p:sp>
      <p:pic>
        <p:nvPicPr>
          <p:cNvPr id="5" name="Picture 4" descr="challenge.jpg"/>
          <p:cNvPicPr>
            <a:picLocks noChangeAspect="1"/>
          </p:cNvPicPr>
          <p:nvPr/>
        </p:nvPicPr>
        <p:blipFill>
          <a:blip r:embed="rId3" cstate="print"/>
          <a:stretch>
            <a:fillRect/>
          </a:stretch>
        </p:blipFill>
        <p:spPr>
          <a:xfrm>
            <a:off x="533400" y="289719"/>
            <a:ext cx="1406191" cy="1397000"/>
          </a:xfrm>
          <a:prstGeom prst="rect">
            <a:avLst/>
          </a:prstGeom>
        </p:spPr>
      </p:pic>
      <p:sp>
        <p:nvSpPr>
          <p:cNvPr id="4" name="TextBox 3"/>
          <p:cNvSpPr txBox="1"/>
          <p:nvPr/>
        </p:nvSpPr>
        <p:spPr>
          <a:xfrm>
            <a:off x="1157138" y="2076271"/>
            <a:ext cx="6637330"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Not Enough</a:t>
            </a:r>
          </a:p>
          <a:p>
            <a:pPr algn="ctr"/>
            <a:r>
              <a:rPr lang="en-US" sz="3600" b="1" dirty="0" smtClean="0">
                <a:effectLst>
                  <a:outerShdw blurRad="38100" dist="38100" dir="2700000" algn="tl">
                    <a:srgbClr val="000000">
                      <a:alpha val="43137"/>
                    </a:srgbClr>
                  </a:outerShdw>
                </a:effectLst>
              </a:rPr>
              <a:t>Support for Self-Advocacy Groups</a:t>
            </a:r>
            <a:endParaRPr lang="en-US" sz="3600" b="1" dirty="0">
              <a:effectLst>
                <a:outerShdw blurRad="38100" dist="38100" dir="2700000" algn="tl">
                  <a:srgbClr val="000000">
                    <a:alpha val="43137"/>
                  </a:srgbClr>
                </a:outerShdw>
              </a:effectLst>
            </a:endParaRPr>
          </a:p>
        </p:txBody>
      </p:sp>
      <p:pic>
        <p:nvPicPr>
          <p:cNvPr id="9" name="Picture 8" descr="support s.wmf"/>
          <p:cNvPicPr>
            <a:picLocks noChangeAspect="1"/>
          </p:cNvPicPr>
          <p:nvPr/>
        </p:nvPicPr>
        <p:blipFill>
          <a:blip r:embed="rId4" cstate="print"/>
          <a:stretch>
            <a:fillRect/>
          </a:stretch>
        </p:blipFill>
        <p:spPr>
          <a:xfrm>
            <a:off x="2362200" y="3581400"/>
            <a:ext cx="4397375" cy="2759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19"/>
            <a:ext cx="8229600" cy="1143000"/>
          </a:xfrm>
        </p:spPr>
        <p:txBody>
          <a:bodyPr>
            <a:normAutofit fontScale="90000"/>
          </a:bodyPr>
          <a:lstStyle/>
          <a:p>
            <a:r>
              <a:rPr lang="en-US" b="1" dirty="0" smtClean="0">
                <a:effectLst>
                  <a:outerShdw blurRad="38100" dist="38100" dir="2700000" algn="tl">
                    <a:srgbClr val="000000">
                      <a:alpha val="43137"/>
                    </a:srgbClr>
                  </a:outerShdw>
                </a:effectLst>
              </a:rPr>
              <a:t>Challenges? Obstacles?</a:t>
            </a:r>
            <a:br>
              <a:rPr lang="en-US" b="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What Makes it Hard?</a:t>
            </a:r>
            <a:endParaRPr lang="en-US" sz="4000" i="1" dirty="0">
              <a:effectLst>
                <a:outerShdw blurRad="38100" dist="38100" dir="2700000" algn="tl">
                  <a:srgbClr val="000000">
                    <a:alpha val="43137"/>
                  </a:srgbClr>
                </a:outerShdw>
              </a:effectLst>
            </a:endParaRPr>
          </a:p>
        </p:txBody>
      </p:sp>
      <p:pic>
        <p:nvPicPr>
          <p:cNvPr id="5" name="Picture 4" descr="challenge.jpg"/>
          <p:cNvPicPr>
            <a:picLocks noChangeAspect="1"/>
          </p:cNvPicPr>
          <p:nvPr/>
        </p:nvPicPr>
        <p:blipFill>
          <a:blip r:embed="rId3" cstate="print"/>
          <a:stretch>
            <a:fillRect/>
          </a:stretch>
        </p:blipFill>
        <p:spPr>
          <a:xfrm>
            <a:off x="533400" y="289719"/>
            <a:ext cx="1406191" cy="1397000"/>
          </a:xfrm>
          <a:prstGeom prst="rect">
            <a:avLst/>
          </a:prstGeom>
        </p:spPr>
      </p:pic>
      <p:sp>
        <p:nvSpPr>
          <p:cNvPr id="7" name="TextBox 6"/>
          <p:cNvSpPr txBox="1"/>
          <p:nvPr/>
        </p:nvSpPr>
        <p:spPr>
          <a:xfrm>
            <a:off x="914400" y="2362200"/>
            <a:ext cx="7086600" cy="3385542"/>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“SELF”</a:t>
            </a:r>
          </a:p>
          <a:p>
            <a:pPr algn="ctr"/>
            <a:r>
              <a:rPr lang="en-US" sz="4000" b="1" dirty="0" smtClean="0">
                <a:effectLst>
                  <a:outerShdw blurRad="38100" dist="38100" dir="2700000" algn="tl">
                    <a:srgbClr val="000000">
                      <a:alpha val="43137"/>
                    </a:srgbClr>
                  </a:outerShdw>
                </a:effectLst>
              </a:rPr>
              <a:t>Advocacy Meetings</a:t>
            </a:r>
          </a:p>
          <a:p>
            <a:pPr algn="ctr"/>
            <a:endParaRPr lang="en-US" sz="3600" b="1" dirty="0" smtClean="0">
              <a:effectLst>
                <a:outerShdw blurRad="38100" dist="38100" dir="2700000" algn="tl">
                  <a:srgbClr val="000000">
                    <a:alpha val="43137"/>
                  </a:srgbClr>
                </a:outerShdw>
              </a:effectLst>
            </a:endParaRPr>
          </a:p>
          <a:p>
            <a:pPr algn="ctr">
              <a:buFont typeface="Arial" pitchFamily="34" charset="0"/>
              <a:buChar char="•"/>
            </a:pPr>
            <a:r>
              <a:rPr lang="en-US" sz="3600" b="1" dirty="0" smtClean="0">
                <a:effectLst>
                  <a:outerShdw blurRad="38100" dist="38100" dir="2700000" algn="tl">
                    <a:srgbClr val="000000">
                      <a:alpha val="43137"/>
                    </a:srgbClr>
                  </a:outerShdw>
                </a:effectLst>
              </a:rPr>
              <a:t> Self-Advocates in Charge</a:t>
            </a:r>
          </a:p>
          <a:p>
            <a:pPr algn="ctr">
              <a:buFont typeface="Arial" pitchFamily="34" charset="0"/>
              <a:buChar char="•"/>
            </a:pPr>
            <a:r>
              <a:rPr lang="en-US" sz="3600" b="1" dirty="0" smtClean="0">
                <a:effectLst>
                  <a:outerShdw blurRad="38100" dist="38100" dir="2700000" algn="tl">
                    <a:srgbClr val="000000">
                      <a:alpha val="43137"/>
                    </a:srgbClr>
                  </a:outerShdw>
                </a:effectLst>
              </a:rPr>
              <a:t> Support Staff (Not Always) Invited</a:t>
            </a:r>
            <a:endParaRPr lang="en-US" sz="36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19"/>
            <a:ext cx="8229600" cy="1143000"/>
          </a:xfrm>
        </p:spPr>
        <p:txBody>
          <a:bodyPr>
            <a:normAutofit fontScale="90000"/>
          </a:bodyPr>
          <a:lstStyle/>
          <a:p>
            <a:r>
              <a:rPr lang="en-US" b="1" dirty="0" smtClean="0">
                <a:effectLst>
                  <a:outerShdw blurRad="38100" dist="38100" dir="2700000" algn="tl">
                    <a:srgbClr val="000000">
                      <a:alpha val="43137"/>
                    </a:srgbClr>
                  </a:outerShdw>
                </a:effectLst>
              </a:rPr>
              <a:t>Challenges? Obstacles?</a:t>
            </a:r>
            <a:br>
              <a:rPr lang="en-US" b="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What Makes it Hard?</a:t>
            </a:r>
            <a:endParaRPr lang="en-US" sz="4000" i="1" dirty="0">
              <a:effectLst>
                <a:outerShdw blurRad="38100" dist="38100" dir="2700000" algn="tl">
                  <a:srgbClr val="000000">
                    <a:alpha val="43137"/>
                  </a:srgbClr>
                </a:outerShdw>
              </a:effectLst>
            </a:endParaRPr>
          </a:p>
        </p:txBody>
      </p:sp>
      <p:pic>
        <p:nvPicPr>
          <p:cNvPr id="5" name="Picture 4" descr="challenge.jpg"/>
          <p:cNvPicPr>
            <a:picLocks noChangeAspect="1"/>
          </p:cNvPicPr>
          <p:nvPr/>
        </p:nvPicPr>
        <p:blipFill>
          <a:blip r:embed="rId3" cstate="print"/>
          <a:stretch>
            <a:fillRect/>
          </a:stretch>
        </p:blipFill>
        <p:spPr>
          <a:xfrm>
            <a:off x="533400" y="289719"/>
            <a:ext cx="1406191" cy="1397000"/>
          </a:xfrm>
          <a:prstGeom prst="rect">
            <a:avLst/>
          </a:prstGeom>
        </p:spPr>
      </p:pic>
      <p:sp>
        <p:nvSpPr>
          <p:cNvPr id="7" name="TextBox 6"/>
          <p:cNvSpPr txBox="1"/>
          <p:nvPr/>
        </p:nvSpPr>
        <p:spPr>
          <a:xfrm>
            <a:off x="914400" y="2600742"/>
            <a:ext cx="7086600" cy="2123658"/>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Still having to explain who and what we are … </a:t>
            </a:r>
          </a:p>
          <a:p>
            <a:pPr algn="ctr"/>
            <a:r>
              <a:rPr lang="en-US" sz="4400" b="1" dirty="0" smtClean="0">
                <a:effectLst>
                  <a:outerShdw blurRad="38100" dist="38100" dir="2700000" algn="tl">
                    <a:srgbClr val="000000">
                      <a:alpha val="43137"/>
                    </a:srgbClr>
                  </a:outerShdw>
                </a:effectLst>
              </a:rPr>
              <a:t>almost 20 years later</a:t>
            </a:r>
            <a:endParaRPr lang="en-US" sz="4400" b="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sp>
        <p:nvSpPr>
          <p:cNvPr id="10" name="TextBox 9"/>
          <p:cNvSpPr txBox="1"/>
          <p:nvPr/>
        </p:nvSpPr>
        <p:spPr>
          <a:xfrm>
            <a:off x="1143000" y="1905000"/>
            <a:ext cx="7086600" cy="304698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Annual Statewide</a:t>
            </a:r>
          </a:p>
          <a:p>
            <a:pPr algn="ctr"/>
            <a:r>
              <a:rPr lang="en-US" sz="3200" b="1" dirty="0" smtClean="0">
                <a:effectLst>
                  <a:outerShdw blurRad="38100" dist="38100" dir="2700000" algn="tl">
                    <a:srgbClr val="000000">
                      <a:alpha val="43137"/>
                    </a:srgbClr>
                  </a:outerShdw>
                </a:effectLst>
              </a:rPr>
              <a:t>Self-Advocacy</a:t>
            </a:r>
          </a:p>
          <a:p>
            <a:pPr algn="ctr"/>
            <a:r>
              <a:rPr lang="en-US" sz="3200" b="1" dirty="0" smtClean="0">
                <a:effectLst>
                  <a:outerShdw blurRad="38100" dist="38100" dir="2700000" algn="tl">
                    <a:srgbClr val="000000">
                      <a:alpha val="43137"/>
                    </a:srgbClr>
                  </a:outerShdw>
                </a:effectLst>
              </a:rPr>
              <a:t>Conferences</a:t>
            </a:r>
          </a:p>
          <a:p>
            <a:pPr algn="ctr"/>
            <a:r>
              <a:rPr lang="en-US" sz="3200" dirty="0" smtClean="0">
                <a:effectLst>
                  <a:outerShdw blurRad="38100" dist="38100" dir="2700000" algn="tl">
                    <a:srgbClr val="000000">
                      <a:alpha val="43137"/>
                    </a:srgbClr>
                  </a:outerShdw>
                </a:effectLst>
              </a:rPr>
              <a:t>and</a:t>
            </a:r>
          </a:p>
          <a:p>
            <a:pPr algn="ctr"/>
            <a:r>
              <a:rPr lang="en-US" sz="3200" b="1" dirty="0" smtClean="0">
                <a:effectLst>
                  <a:outerShdw blurRad="38100" dist="38100" dir="2700000" algn="tl">
                    <a:srgbClr val="000000">
                      <a:alpha val="43137"/>
                    </a:srgbClr>
                  </a:outerShdw>
                </a:effectLst>
              </a:rPr>
              <a:t>Self-Advocacy</a:t>
            </a:r>
          </a:p>
          <a:p>
            <a:pPr algn="ctr"/>
            <a:r>
              <a:rPr lang="en-US" sz="3200" b="1" dirty="0" smtClean="0">
                <a:effectLst>
                  <a:outerShdw blurRad="38100" dist="38100" dir="2700000" algn="tl">
                    <a:srgbClr val="000000">
                      <a:alpha val="43137"/>
                    </a:srgbClr>
                  </a:outerShdw>
                </a:effectLst>
              </a:rPr>
              <a:t>Meetings</a:t>
            </a:r>
          </a:p>
        </p:txBody>
      </p:sp>
      <p:pic>
        <p:nvPicPr>
          <p:cNvPr id="11" name="Picture 10" descr="statwide sa mtg.wmf"/>
          <p:cNvPicPr>
            <a:picLocks noChangeAspect="1"/>
          </p:cNvPicPr>
          <p:nvPr/>
        </p:nvPicPr>
        <p:blipFill>
          <a:blip r:embed="rId4" cstate="print"/>
          <a:stretch>
            <a:fillRect/>
          </a:stretch>
        </p:blipFill>
        <p:spPr>
          <a:xfrm>
            <a:off x="6248400" y="2209800"/>
            <a:ext cx="2624974" cy="2362200"/>
          </a:xfrm>
          <a:prstGeom prst="rect">
            <a:avLst/>
          </a:prstGeom>
        </p:spPr>
      </p:pic>
      <p:pic>
        <p:nvPicPr>
          <p:cNvPr id="18434" name="Picture 2" descr="D:\history stuff\past conf logos\small logos\1996 spreading the word.tif"/>
          <p:cNvPicPr>
            <a:picLocks noChangeAspect="1" noChangeArrowheads="1"/>
          </p:cNvPicPr>
          <p:nvPr/>
        </p:nvPicPr>
        <p:blipFill>
          <a:blip r:embed="rId5" cstate="print"/>
          <a:srcRect/>
          <a:stretch>
            <a:fillRect/>
          </a:stretch>
        </p:blipFill>
        <p:spPr bwMode="auto">
          <a:xfrm>
            <a:off x="1295400" y="2133600"/>
            <a:ext cx="1371600" cy="1816100"/>
          </a:xfrm>
          <a:prstGeom prst="rect">
            <a:avLst/>
          </a:prstGeom>
          <a:noFill/>
        </p:spPr>
      </p:pic>
      <p:pic>
        <p:nvPicPr>
          <p:cNvPr id="18435" name="Picture 3" descr="D:\history stuff\past conf logos\small logos\1997 FREEDOM FEVER.tif"/>
          <p:cNvPicPr>
            <a:picLocks noChangeAspect="1" noChangeArrowheads="1"/>
          </p:cNvPicPr>
          <p:nvPr/>
        </p:nvPicPr>
        <p:blipFill>
          <a:blip r:embed="rId6" cstate="print"/>
          <a:srcRect/>
          <a:stretch>
            <a:fillRect/>
          </a:stretch>
        </p:blipFill>
        <p:spPr bwMode="auto">
          <a:xfrm>
            <a:off x="1295400" y="2133600"/>
            <a:ext cx="1371600" cy="1816100"/>
          </a:xfrm>
          <a:prstGeom prst="rect">
            <a:avLst/>
          </a:prstGeom>
          <a:noFill/>
        </p:spPr>
      </p:pic>
      <p:pic>
        <p:nvPicPr>
          <p:cNvPr id="18438" name="Picture 6" descr="D:\history stuff\past conf logos\small logos\2001 COMING TOGETHER.tif"/>
          <p:cNvPicPr>
            <a:picLocks noChangeAspect="1" noChangeArrowheads="1"/>
          </p:cNvPicPr>
          <p:nvPr/>
        </p:nvPicPr>
        <p:blipFill>
          <a:blip r:embed="rId7" cstate="print"/>
          <a:srcRect/>
          <a:stretch>
            <a:fillRect/>
          </a:stretch>
        </p:blipFill>
        <p:spPr bwMode="auto">
          <a:xfrm>
            <a:off x="1752600" y="1524000"/>
            <a:ext cx="1371600" cy="1816100"/>
          </a:xfrm>
          <a:prstGeom prst="rect">
            <a:avLst/>
          </a:prstGeom>
          <a:noFill/>
        </p:spPr>
      </p:pic>
      <p:pic>
        <p:nvPicPr>
          <p:cNvPr id="18440" name="Picture 8" descr="D:\history stuff\past conf logos\small logos\2003 EVERYDAY PEOPLE.tif"/>
          <p:cNvPicPr>
            <a:picLocks noChangeAspect="1" noChangeArrowheads="1"/>
          </p:cNvPicPr>
          <p:nvPr/>
        </p:nvPicPr>
        <p:blipFill>
          <a:blip r:embed="rId8" cstate="print"/>
          <a:srcRect/>
          <a:stretch>
            <a:fillRect/>
          </a:stretch>
        </p:blipFill>
        <p:spPr bwMode="auto">
          <a:xfrm>
            <a:off x="1600200" y="4800600"/>
            <a:ext cx="1371600" cy="1816100"/>
          </a:xfrm>
          <a:prstGeom prst="rect">
            <a:avLst/>
          </a:prstGeom>
          <a:noFill/>
        </p:spPr>
      </p:pic>
      <p:pic>
        <p:nvPicPr>
          <p:cNvPr id="18441" name="Picture 9" descr="D:\history stuff\past conf logos\small logos\2004 WE THE PEOPLE.tif"/>
          <p:cNvPicPr>
            <a:picLocks noChangeAspect="1" noChangeArrowheads="1"/>
          </p:cNvPicPr>
          <p:nvPr/>
        </p:nvPicPr>
        <p:blipFill>
          <a:blip r:embed="rId9" cstate="print"/>
          <a:srcRect/>
          <a:stretch>
            <a:fillRect/>
          </a:stretch>
        </p:blipFill>
        <p:spPr bwMode="auto">
          <a:xfrm>
            <a:off x="533400" y="1752600"/>
            <a:ext cx="1371600" cy="1816100"/>
          </a:xfrm>
          <a:prstGeom prst="rect">
            <a:avLst/>
          </a:prstGeom>
          <a:noFill/>
        </p:spPr>
      </p:pic>
      <p:pic>
        <p:nvPicPr>
          <p:cNvPr id="18442" name="Picture 10" descr="D:\history stuff\past conf logos\small logos\2005 A BEAUTIFUL DAY.tif"/>
          <p:cNvPicPr>
            <a:picLocks noChangeAspect="1" noChangeArrowheads="1"/>
          </p:cNvPicPr>
          <p:nvPr/>
        </p:nvPicPr>
        <p:blipFill>
          <a:blip r:embed="rId10" cstate="print"/>
          <a:srcRect/>
          <a:stretch>
            <a:fillRect/>
          </a:stretch>
        </p:blipFill>
        <p:spPr bwMode="auto">
          <a:xfrm>
            <a:off x="304800" y="4267200"/>
            <a:ext cx="1371600" cy="1816100"/>
          </a:xfrm>
          <a:prstGeom prst="rect">
            <a:avLst/>
          </a:prstGeom>
          <a:noFill/>
        </p:spPr>
      </p:pic>
      <p:pic>
        <p:nvPicPr>
          <p:cNvPr id="18437" name="Picture 5" descr="D:\history stuff\past conf logos\small logos\1999 CIRCLE OF LIFE.tif"/>
          <p:cNvPicPr>
            <a:picLocks noChangeAspect="1" noChangeArrowheads="1"/>
          </p:cNvPicPr>
          <p:nvPr/>
        </p:nvPicPr>
        <p:blipFill>
          <a:blip r:embed="rId11" cstate="print"/>
          <a:srcRect/>
          <a:stretch>
            <a:fillRect/>
          </a:stretch>
        </p:blipFill>
        <p:spPr bwMode="auto">
          <a:xfrm>
            <a:off x="1905000" y="3276600"/>
            <a:ext cx="1371600" cy="1816100"/>
          </a:xfrm>
          <a:prstGeom prst="rect">
            <a:avLst/>
          </a:prstGeom>
          <a:noFill/>
        </p:spPr>
      </p:pic>
      <p:pic>
        <p:nvPicPr>
          <p:cNvPr id="18436" name="Picture 4" descr="D:\history stuff\past conf logos\small logos\1998 LEADING THE WAY.tif"/>
          <p:cNvPicPr>
            <a:picLocks noChangeAspect="1" noChangeArrowheads="1"/>
          </p:cNvPicPr>
          <p:nvPr/>
        </p:nvPicPr>
        <p:blipFill>
          <a:blip r:embed="rId12" cstate="print"/>
          <a:srcRect/>
          <a:stretch>
            <a:fillRect/>
          </a:stretch>
        </p:blipFill>
        <p:spPr bwMode="auto">
          <a:xfrm>
            <a:off x="762000" y="2819400"/>
            <a:ext cx="1371600" cy="18161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sp>
        <p:nvSpPr>
          <p:cNvPr id="6" name="TextBox 5"/>
          <p:cNvSpPr txBox="1"/>
          <p:nvPr/>
        </p:nvSpPr>
        <p:spPr>
          <a:xfrm>
            <a:off x="2133600" y="1600200"/>
            <a:ext cx="51816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Being Advocates</a:t>
            </a:r>
            <a:endParaRPr lang="en-US" sz="4000" dirty="0">
              <a:effectLst>
                <a:outerShdw blurRad="38100" dist="38100" dir="2700000" algn="tl">
                  <a:srgbClr val="000000">
                    <a:alpha val="43137"/>
                  </a:srgbClr>
                </a:outerShdw>
              </a:effectLst>
            </a:endParaRPr>
          </a:p>
        </p:txBody>
      </p:sp>
      <p:pic>
        <p:nvPicPr>
          <p:cNvPr id="9218" name="Picture 2" descr="E:\2008-2009\2008-2009 advocacy mtgs and events\06-2009 SH rally\IMG_3372.JPG"/>
          <p:cNvPicPr>
            <a:picLocks noChangeAspect="1" noChangeArrowheads="1"/>
          </p:cNvPicPr>
          <p:nvPr/>
        </p:nvPicPr>
        <p:blipFill>
          <a:blip r:embed="rId4" cstate="print"/>
          <a:srcRect/>
          <a:stretch>
            <a:fillRect/>
          </a:stretch>
        </p:blipFill>
        <p:spPr bwMode="auto">
          <a:xfrm>
            <a:off x="-13944600" y="-8915400"/>
            <a:ext cx="12344400" cy="8229600"/>
          </a:xfrm>
          <a:prstGeom prst="rect">
            <a:avLst/>
          </a:prstGeom>
          <a:noFill/>
        </p:spPr>
      </p:pic>
      <p:pic>
        <p:nvPicPr>
          <p:cNvPr id="8" name="Picture 7" descr="advocacy.jpg"/>
          <p:cNvPicPr>
            <a:picLocks noChangeAspect="1"/>
          </p:cNvPicPr>
          <p:nvPr/>
        </p:nvPicPr>
        <p:blipFill>
          <a:blip r:embed="rId5" cstate="print"/>
          <a:stretch>
            <a:fillRect/>
          </a:stretch>
        </p:blipFill>
        <p:spPr>
          <a:xfrm>
            <a:off x="2438400" y="2438400"/>
            <a:ext cx="4419600" cy="41046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sp>
        <p:nvSpPr>
          <p:cNvPr id="4" name="TextBox 3"/>
          <p:cNvSpPr txBox="1"/>
          <p:nvPr/>
        </p:nvSpPr>
        <p:spPr>
          <a:xfrm>
            <a:off x="2743200" y="5692914"/>
            <a:ext cx="4796634" cy="707886"/>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rPr>
              <a:t>The Leadership Series</a:t>
            </a:r>
            <a:endParaRPr lang="en-US" sz="4000" b="1" dirty="0">
              <a:effectLst>
                <a:outerShdw blurRad="38100" dist="38100" dir="2700000" algn="tl">
                  <a:srgbClr val="000000">
                    <a:alpha val="43137"/>
                  </a:srgbClr>
                </a:outerShdw>
              </a:effectLst>
            </a:endParaRPr>
          </a:p>
        </p:txBody>
      </p:sp>
      <p:pic>
        <p:nvPicPr>
          <p:cNvPr id="5" name="Picture 4" descr="LEADERS.jpg"/>
          <p:cNvPicPr>
            <a:picLocks noChangeAspect="1"/>
          </p:cNvPicPr>
          <p:nvPr/>
        </p:nvPicPr>
        <p:blipFill>
          <a:blip r:embed="rId4" cstate="print"/>
          <a:stretch>
            <a:fillRect/>
          </a:stretch>
        </p:blipFill>
        <p:spPr>
          <a:xfrm>
            <a:off x="1981200" y="1981200"/>
            <a:ext cx="5486400" cy="3657600"/>
          </a:xfrm>
          <a:prstGeom prst="rect">
            <a:avLst/>
          </a:prstGeom>
          <a:ln>
            <a:solidFill>
              <a:schemeClr val="bg2">
                <a:lumMod val="10000"/>
              </a:schemeClr>
            </a:solidFill>
          </a:ln>
        </p:spPr>
      </p:pic>
      <p:pic>
        <p:nvPicPr>
          <p:cNvPr id="7" name="Picture 6" descr="leadershiplogo-nowords.wmf"/>
          <p:cNvPicPr>
            <a:picLocks noChangeAspect="1"/>
          </p:cNvPicPr>
          <p:nvPr/>
        </p:nvPicPr>
        <p:blipFill>
          <a:blip r:embed="rId5" cstate="print"/>
          <a:stretch>
            <a:fillRect/>
          </a:stretch>
        </p:blipFill>
        <p:spPr>
          <a:xfrm>
            <a:off x="381000" y="4191000"/>
            <a:ext cx="3502025" cy="2374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effectLst>
                  <a:outerShdw blurRad="38100" dist="38100" dir="2700000" algn="tl">
                    <a:srgbClr val="000000">
                      <a:alpha val="43137"/>
                    </a:srgbClr>
                  </a:outerShdw>
                </a:effectLst>
              </a:rPr>
              <a:t>10 Minutes??</a:t>
            </a:r>
            <a:endParaRPr lang="en-US" i="1" dirty="0">
              <a:effectLst>
                <a:outerShdw blurRad="38100" dist="38100" dir="2700000" algn="tl">
                  <a:srgbClr val="000000">
                    <a:alpha val="43137"/>
                  </a:srgbClr>
                </a:outerShdw>
              </a:effectLst>
            </a:endParaRPr>
          </a:p>
        </p:txBody>
      </p:sp>
      <p:pic>
        <p:nvPicPr>
          <p:cNvPr id="3074" name="Picture 2" descr="C:\Users\deb\AppData\Local\Microsoft\Windows\Temporary Internet Files\Content.IE5\X8B0R1K3\MC900352411[1].wmf"/>
          <p:cNvPicPr>
            <a:picLocks noChangeAspect="1" noChangeArrowheads="1"/>
          </p:cNvPicPr>
          <p:nvPr/>
        </p:nvPicPr>
        <p:blipFill>
          <a:blip r:embed="rId3" cstate="print"/>
          <a:srcRect/>
          <a:stretch>
            <a:fillRect/>
          </a:stretch>
        </p:blipFill>
        <p:spPr bwMode="auto">
          <a:xfrm>
            <a:off x="609600" y="457200"/>
            <a:ext cx="1788059" cy="1561723"/>
          </a:xfrm>
          <a:prstGeom prst="rect">
            <a:avLst/>
          </a:prstGeom>
          <a:noFill/>
        </p:spPr>
      </p:pic>
      <p:sp>
        <p:nvSpPr>
          <p:cNvPr id="5" name="TextBox 4"/>
          <p:cNvSpPr txBox="1"/>
          <p:nvPr/>
        </p:nvSpPr>
        <p:spPr>
          <a:xfrm>
            <a:off x="838200" y="1752600"/>
            <a:ext cx="7616509" cy="1631216"/>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rPr>
              <a:t>Visit us online for</a:t>
            </a:r>
          </a:p>
          <a:p>
            <a:pPr algn="ctr"/>
            <a:r>
              <a:rPr lang="en-US" sz="3200" dirty="0" smtClean="0">
                <a:effectLst>
                  <a:outerShdw blurRad="38100" dist="38100" dir="2700000" algn="tl">
                    <a:srgbClr val="000000">
                      <a:alpha val="43137"/>
                    </a:srgbClr>
                  </a:outerShdw>
                </a:effectLst>
              </a:rPr>
              <a:t>MORE information and ideas:</a:t>
            </a:r>
          </a:p>
          <a:p>
            <a:pPr algn="ctr"/>
            <a:r>
              <a:rPr lang="en-US" sz="3600" dirty="0" smtClean="0">
                <a:effectLst>
                  <a:outerShdw blurRad="38100" dist="38100" dir="2700000" algn="tl">
                    <a:srgbClr val="000000">
                      <a:alpha val="43137"/>
                    </a:srgbClr>
                  </a:outerShdw>
                </a:effectLst>
              </a:rPr>
              <a:t>www.advocatesinaction.org/SAinRI.php</a:t>
            </a:r>
            <a:endParaRPr lang="en-US" sz="3600" dirty="0">
              <a:effectLst>
                <a:outerShdw blurRad="38100" dist="38100" dir="2700000" algn="tl">
                  <a:srgbClr val="000000">
                    <a:alpha val="43137"/>
                  </a:srgbClr>
                </a:outerShdw>
              </a:effectLst>
            </a:endParaRPr>
          </a:p>
        </p:txBody>
      </p:sp>
      <p:pic>
        <p:nvPicPr>
          <p:cNvPr id="6" name="Picture 5" descr="ainaweb.jpg"/>
          <p:cNvPicPr>
            <a:picLocks noChangeAspect="1"/>
          </p:cNvPicPr>
          <p:nvPr/>
        </p:nvPicPr>
        <p:blipFill>
          <a:blip r:embed="rId4" cstate="print"/>
          <a:stretch>
            <a:fillRect/>
          </a:stretch>
        </p:blipFill>
        <p:spPr>
          <a:xfrm>
            <a:off x="1143000" y="3429000"/>
            <a:ext cx="6858000" cy="29873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sp>
        <p:nvSpPr>
          <p:cNvPr id="4" name="TextBox 3"/>
          <p:cNvSpPr txBox="1"/>
          <p:nvPr/>
        </p:nvSpPr>
        <p:spPr>
          <a:xfrm>
            <a:off x="1898459" y="2852916"/>
            <a:ext cx="5797741" cy="1261884"/>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rPr>
              <a:t>This Is Us</a:t>
            </a:r>
          </a:p>
          <a:p>
            <a:pPr algn="ctr"/>
            <a:r>
              <a:rPr lang="en-US" sz="3600" b="1" dirty="0" smtClean="0">
                <a:effectLst>
                  <a:outerShdw blurRad="38100" dist="38100" dir="2700000" algn="tl">
                    <a:srgbClr val="000000">
                      <a:alpha val="43137"/>
                    </a:srgbClr>
                  </a:outerShdw>
                </a:effectLst>
              </a:rPr>
              <a:t>Disability Awareness Training</a:t>
            </a:r>
            <a:endParaRPr lang="en-US" sz="3600" b="1" dirty="0">
              <a:effectLst>
                <a:outerShdw blurRad="38100" dist="38100" dir="2700000" algn="tl">
                  <a:srgbClr val="000000">
                    <a:alpha val="43137"/>
                  </a:srgbClr>
                </a:outerShdw>
              </a:effectLst>
            </a:endParaRPr>
          </a:p>
        </p:txBody>
      </p:sp>
      <p:pic>
        <p:nvPicPr>
          <p:cNvPr id="13" name="Picture 12" descr="this is us54.jpg"/>
          <p:cNvPicPr>
            <a:picLocks noChangeAspect="1"/>
          </p:cNvPicPr>
          <p:nvPr/>
        </p:nvPicPr>
        <p:blipFill>
          <a:blip r:embed="rId4" cstate="print"/>
          <a:stretch>
            <a:fillRect/>
          </a:stretch>
        </p:blipFill>
        <p:spPr>
          <a:xfrm>
            <a:off x="6096000" y="1467703"/>
            <a:ext cx="2730500" cy="1649295"/>
          </a:xfrm>
          <a:prstGeom prst="rect">
            <a:avLst/>
          </a:prstGeom>
        </p:spPr>
      </p:pic>
      <p:pic>
        <p:nvPicPr>
          <p:cNvPr id="14" name="Picture 13" descr="this is us50.jpg"/>
          <p:cNvPicPr>
            <a:picLocks noChangeAspect="1"/>
          </p:cNvPicPr>
          <p:nvPr/>
        </p:nvPicPr>
        <p:blipFill>
          <a:blip r:embed="rId5" cstate="print"/>
          <a:stretch>
            <a:fillRect/>
          </a:stretch>
        </p:blipFill>
        <p:spPr>
          <a:xfrm>
            <a:off x="457200" y="1409700"/>
            <a:ext cx="2743781" cy="1765300"/>
          </a:xfrm>
          <a:prstGeom prst="rect">
            <a:avLst/>
          </a:prstGeom>
        </p:spPr>
      </p:pic>
      <p:pic>
        <p:nvPicPr>
          <p:cNvPr id="15" name="Picture 14" descr="this is us41.jpg"/>
          <p:cNvPicPr>
            <a:picLocks noChangeAspect="1"/>
          </p:cNvPicPr>
          <p:nvPr/>
        </p:nvPicPr>
        <p:blipFill>
          <a:blip r:embed="rId6" cstate="print"/>
          <a:stretch>
            <a:fillRect/>
          </a:stretch>
        </p:blipFill>
        <p:spPr>
          <a:xfrm>
            <a:off x="762000" y="4105275"/>
            <a:ext cx="4152900" cy="2486364"/>
          </a:xfrm>
          <a:prstGeom prst="rect">
            <a:avLst/>
          </a:prstGeom>
        </p:spPr>
      </p:pic>
      <p:pic>
        <p:nvPicPr>
          <p:cNvPr id="16" name="Picture 15" descr="this is us21.jpg"/>
          <p:cNvPicPr>
            <a:picLocks noChangeAspect="1"/>
          </p:cNvPicPr>
          <p:nvPr/>
        </p:nvPicPr>
        <p:blipFill>
          <a:blip r:embed="rId7" cstate="print"/>
          <a:stretch>
            <a:fillRect/>
          </a:stretch>
        </p:blipFill>
        <p:spPr>
          <a:xfrm>
            <a:off x="3554129" y="1143000"/>
            <a:ext cx="2188723" cy="1828800"/>
          </a:xfrm>
          <a:prstGeom prst="rect">
            <a:avLst/>
          </a:prstGeom>
        </p:spPr>
      </p:pic>
      <p:pic>
        <p:nvPicPr>
          <p:cNvPr id="17" name="Picture 16" descr="this is us10.jpg"/>
          <p:cNvPicPr>
            <a:picLocks noChangeAspect="1"/>
          </p:cNvPicPr>
          <p:nvPr/>
        </p:nvPicPr>
        <p:blipFill>
          <a:blip r:embed="rId8" cstate="print"/>
          <a:stretch>
            <a:fillRect/>
          </a:stretch>
        </p:blipFill>
        <p:spPr>
          <a:xfrm>
            <a:off x="4800600" y="4154657"/>
            <a:ext cx="3873500" cy="2387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inawebpride.jpg"/>
          <p:cNvPicPr>
            <a:picLocks noChangeAspect="1"/>
          </p:cNvPicPr>
          <p:nvPr/>
        </p:nvPicPr>
        <p:blipFill>
          <a:blip r:embed="rId3" cstate="print"/>
          <a:stretch>
            <a:fillRect/>
          </a:stretch>
        </p:blipFill>
        <p:spPr>
          <a:xfrm>
            <a:off x="3352800" y="2743200"/>
            <a:ext cx="3613150" cy="2579968"/>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4" cstate="print"/>
          <a:stretch>
            <a:fillRect/>
          </a:stretch>
        </p:blipFill>
        <p:spPr>
          <a:xfrm>
            <a:off x="609600" y="289719"/>
            <a:ext cx="1234440" cy="1165860"/>
          </a:xfrm>
        </p:spPr>
      </p:pic>
      <p:sp>
        <p:nvSpPr>
          <p:cNvPr id="4" name="TextBox 3"/>
          <p:cNvSpPr txBox="1"/>
          <p:nvPr/>
        </p:nvSpPr>
        <p:spPr>
          <a:xfrm>
            <a:off x="2163177" y="1447800"/>
            <a:ext cx="4136453"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rPr>
              <a:t>Making and Sharing</a:t>
            </a:r>
          </a:p>
          <a:p>
            <a:pPr algn="ctr"/>
            <a:r>
              <a:rPr lang="en-US" sz="3600" dirty="0" smtClean="0">
                <a:effectLst>
                  <a:outerShdw blurRad="38100" dist="38100" dir="2700000" algn="tl">
                    <a:srgbClr val="000000">
                      <a:alpha val="43137"/>
                    </a:srgbClr>
                  </a:outerShdw>
                </a:effectLst>
              </a:rPr>
              <a:t>Accessible Materials</a:t>
            </a:r>
            <a:endParaRPr lang="en-US" sz="3600" dirty="0">
              <a:effectLst>
                <a:outerShdw blurRad="38100" dist="38100" dir="2700000" algn="tl">
                  <a:srgbClr val="000000">
                    <a:alpha val="43137"/>
                  </a:srgbClr>
                </a:outerShdw>
              </a:effectLst>
            </a:endParaRPr>
          </a:p>
        </p:txBody>
      </p:sp>
      <p:pic>
        <p:nvPicPr>
          <p:cNvPr id="6" name="Picture 5" descr="2003guide_Page_01.jpg"/>
          <p:cNvPicPr>
            <a:picLocks noChangeAspect="1"/>
          </p:cNvPicPr>
          <p:nvPr/>
        </p:nvPicPr>
        <p:blipFill>
          <a:blip r:embed="rId5" cstate="print"/>
          <a:stretch>
            <a:fillRect/>
          </a:stretch>
        </p:blipFill>
        <p:spPr>
          <a:xfrm>
            <a:off x="6855387" y="4343400"/>
            <a:ext cx="1755213" cy="2286000"/>
          </a:xfrm>
          <a:prstGeom prst="rect">
            <a:avLst/>
          </a:prstGeom>
        </p:spPr>
      </p:pic>
      <p:pic>
        <p:nvPicPr>
          <p:cNvPr id="5122" name="Picture 2" descr="D:\aina\img\wepledge.jpg"/>
          <p:cNvPicPr>
            <a:picLocks noChangeAspect="1" noChangeArrowheads="1"/>
          </p:cNvPicPr>
          <p:nvPr/>
        </p:nvPicPr>
        <p:blipFill>
          <a:blip r:embed="rId6" cstate="print"/>
          <a:srcRect/>
          <a:stretch>
            <a:fillRect/>
          </a:stretch>
        </p:blipFill>
        <p:spPr bwMode="auto">
          <a:xfrm>
            <a:off x="1066800" y="2667000"/>
            <a:ext cx="2400300" cy="1600200"/>
          </a:xfrm>
          <a:prstGeom prst="rect">
            <a:avLst/>
          </a:prstGeom>
          <a:noFill/>
        </p:spPr>
      </p:pic>
      <p:pic>
        <p:nvPicPr>
          <p:cNvPr id="5123" name="Picture 3" descr="D:\aina\img\2002testimony.jpg"/>
          <p:cNvPicPr>
            <a:picLocks noChangeAspect="1" noChangeArrowheads="1"/>
          </p:cNvPicPr>
          <p:nvPr/>
        </p:nvPicPr>
        <p:blipFill>
          <a:blip r:embed="rId7" cstate="print"/>
          <a:srcRect/>
          <a:stretch>
            <a:fillRect/>
          </a:stretch>
        </p:blipFill>
        <p:spPr bwMode="auto">
          <a:xfrm>
            <a:off x="6858000" y="381000"/>
            <a:ext cx="1828800" cy="1219200"/>
          </a:xfrm>
          <a:prstGeom prst="rect">
            <a:avLst/>
          </a:prstGeom>
          <a:noFill/>
        </p:spPr>
      </p:pic>
      <p:pic>
        <p:nvPicPr>
          <p:cNvPr id="5125" name="Picture 5" descr="D:\aina\img\2006whatworks.jpg"/>
          <p:cNvPicPr>
            <a:picLocks noChangeAspect="1" noChangeArrowheads="1"/>
          </p:cNvPicPr>
          <p:nvPr/>
        </p:nvPicPr>
        <p:blipFill>
          <a:blip r:embed="rId8" cstate="print"/>
          <a:srcRect/>
          <a:stretch>
            <a:fillRect/>
          </a:stretch>
        </p:blipFill>
        <p:spPr bwMode="auto">
          <a:xfrm>
            <a:off x="4953000" y="5105400"/>
            <a:ext cx="2057400" cy="1371600"/>
          </a:xfrm>
          <a:prstGeom prst="rect">
            <a:avLst/>
          </a:prstGeom>
          <a:noFill/>
        </p:spPr>
      </p:pic>
      <p:pic>
        <p:nvPicPr>
          <p:cNvPr id="5127" name="Picture 7" descr="D:\aina\img\AINAREVIEWS.jpg"/>
          <p:cNvPicPr>
            <a:picLocks noChangeAspect="1" noChangeArrowheads="1"/>
          </p:cNvPicPr>
          <p:nvPr/>
        </p:nvPicPr>
        <p:blipFill>
          <a:blip r:embed="rId9" cstate="print"/>
          <a:srcRect/>
          <a:stretch>
            <a:fillRect/>
          </a:stretch>
        </p:blipFill>
        <p:spPr bwMode="auto">
          <a:xfrm>
            <a:off x="3429000" y="4800600"/>
            <a:ext cx="1752600" cy="1168400"/>
          </a:xfrm>
          <a:prstGeom prst="rect">
            <a:avLst/>
          </a:prstGeom>
          <a:noFill/>
        </p:spPr>
      </p:pic>
      <p:pic>
        <p:nvPicPr>
          <p:cNvPr id="5126" name="Picture 6" descr="D:\aina\img\2010nameshurt.jpg"/>
          <p:cNvPicPr>
            <a:picLocks noChangeAspect="1" noChangeArrowheads="1"/>
          </p:cNvPicPr>
          <p:nvPr/>
        </p:nvPicPr>
        <p:blipFill>
          <a:blip r:embed="rId10" cstate="print"/>
          <a:srcRect/>
          <a:stretch>
            <a:fillRect/>
          </a:stretch>
        </p:blipFill>
        <p:spPr bwMode="auto">
          <a:xfrm>
            <a:off x="1733550" y="5321300"/>
            <a:ext cx="2076450" cy="1384300"/>
          </a:xfrm>
          <a:prstGeom prst="rect">
            <a:avLst/>
          </a:prstGeom>
          <a:noFill/>
        </p:spPr>
      </p:pic>
      <p:pic>
        <p:nvPicPr>
          <p:cNvPr id="5128" name="Picture 8" descr="D:\aina\img\2010_extras-small.jpg"/>
          <p:cNvPicPr>
            <a:picLocks noChangeAspect="1" noChangeArrowheads="1"/>
          </p:cNvPicPr>
          <p:nvPr/>
        </p:nvPicPr>
        <p:blipFill>
          <a:blip r:embed="rId11" cstate="print"/>
          <a:srcRect/>
          <a:stretch>
            <a:fillRect/>
          </a:stretch>
        </p:blipFill>
        <p:spPr bwMode="auto">
          <a:xfrm>
            <a:off x="6781800" y="1524000"/>
            <a:ext cx="1905000" cy="2362200"/>
          </a:xfrm>
          <a:prstGeom prst="rect">
            <a:avLst/>
          </a:prstGeom>
          <a:noFill/>
        </p:spPr>
      </p:pic>
      <p:pic>
        <p:nvPicPr>
          <p:cNvPr id="5129" name="Picture 9" descr="D:\aina\movies\on_my_own.jpg"/>
          <p:cNvPicPr>
            <a:picLocks noChangeAspect="1" noChangeArrowheads="1"/>
          </p:cNvPicPr>
          <p:nvPr/>
        </p:nvPicPr>
        <p:blipFill>
          <a:blip r:embed="rId12" cstate="print"/>
          <a:srcRect/>
          <a:stretch>
            <a:fillRect/>
          </a:stretch>
        </p:blipFill>
        <p:spPr bwMode="auto">
          <a:xfrm>
            <a:off x="304800" y="1524000"/>
            <a:ext cx="1905000" cy="1461222"/>
          </a:xfrm>
          <a:prstGeom prst="rect">
            <a:avLst/>
          </a:prstGeom>
          <a:noFill/>
        </p:spPr>
      </p:pic>
      <p:pic>
        <p:nvPicPr>
          <p:cNvPr id="8" name="Picture 7" descr="decision worksheet2011.jpg"/>
          <p:cNvPicPr>
            <a:picLocks noChangeAspect="1"/>
          </p:cNvPicPr>
          <p:nvPr/>
        </p:nvPicPr>
        <p:blipFill>
          <a:blip r:embed="rId13" cstate="print"/>
          <a:stretch>
            <a:fillRect/>
          </a:stretch>
        </p:blipFill>
        <p:spPr>
          <a:xfrm>
            <a:off x="228600" y="4038600"/>
            <a:ext cx="2468496" cy="190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pic>
        <p:nvPicPr>
          <p:cNvPr id="7173" name="Picture 5" descr="D:\aina\photos\2010_noR\content\bin\images\large\noR50.jpg"/>
          <p:cNvPicPr>
            <a:picLocks noChangeAspect="1" noChangeArrowheads="1"/>
          </p:cNvPicPr>
          <p:nvPr/>
        </p:nvPicPr>
        <p:blipFill>
          <a:blip r:embed="rId4" cstate="print"/>
          <a:srcRect/>
          <a:stretch>
            <a:fillRect/>
          </a:stretch>
        </p:blipFill>
        <p:spPr bwMode="auto">
          <a:xfrm>
            <a:off x="2590800" y="3733800"/>
            <a:ext cx="4229100" cy="2819400"/>
          </a:xfrm>
          <a:prstGeom prst="rect">
            <a:avLst/>
          </a:prstGeom>
          <a:noFill/>
        </p:spPr>
      </p:pic>
      <p:pic>
        <p:nvPicPr>
          <p:cNvPr id="7171" name="Picture 3" descr="D:\aina\photos\2010_noR\content\bin\images\large\noR33.jpg"/>
          <p:cNvPicPr>
            <a:picLocks noChangeAspect="1" noChangeArrowheads="1"/>
          </p:cNvPicPr>
          <p:nvPr/>
        </p:nvPicPr>
        <p:blipFill>
          <a:blip r:embed="rId5" cstate="print"/>
          <a:srcRect/>
          <a:stretch>
            <a:fillRect/>
          </a:stretch>
        </p:blipFill>
        <p:spPr bwMode="auto">
          <a:xfrm>
            <a:off x="381000" y="2133600"/>
            <a:ext cx="3200400" cy="2133600"/>
          </a:xfrm>
          <a:prstGeom prst="rect">
            <a:avLst/>
          </a:prstGeom>
          <a:noFill/>
        </p:spPr>
      </p:pic>
      <p:pic>
        <p:nvPicPr>
          <p:cNvPr id="7172" name="Picture 4" descr="D:\aina\photos\2010_noR\content\bin\images\large\noR39.jpg"/>
          <p:cNvPicPr>
            <a:picLocks noChangeAspect="1" noChangeArrowheads="1"/>
          </p:cNvPicPr>
          <p:nvPr/>
        </p:nvPicPr>
        <p:blipFill>
          <a:blip r:embed="rId6" cstate="print"/>
          <a:srcRect/>
          <a:stretch>
            <a:fillRect/>
          </a:stretch>
        </p:blipFill>
        <p:spPr bwMode="auto">
          <a:xfrm>
            <a:off x="5486400" y="2133600"/>
            <a:ext cx="3086100" cy="2057400"/>
          </a:xfrm>
          <a:prstGeom prst="rect">
            <a:avLst/>
          </a:prstGeom>
          <a:noFill/>
        </p:spPr>
      </p:pic>
      <p:pic>
        <p:nvPicPr>
          <p:cNvPr id="7175" name="Picture 7" descr="D:\aina\img\nameshurt.jpg"/>
          <p:cNvPicPr>
            <a:picLocks noChangeAspect="1" noChangeArrowheads="1"/>
          </p:cNvPicPr>
          <p:nvPr/>
        </p:nvPicPr>
        <p:blipFill>
          <a:blip r:embed="rId7" cstate="print"/>
          <a:srcRect/>
          <a:stretch>
            <a:fillRect/>
          </a:stretch>
        </p:blipFill>
        <p:spPr bwMode="auto">
          <a:xfrm>
            <a:off x="3638550" y="2133600"/>
            <a:ext cx="1790700" cy="1808256"/>
          </a:xfrm>
          <a:prstGeom prst="rect">
            <a:avLst/>
          </a:prstGeom>
          <a:noFill/>
        </p:spPr>
      </p:pic>
      <p:sp>
        <p:nvSpPr>
          <p:cNvPr id="10" name="TextBox 9"/>
          <p:cNvSpPr txBox="1"/>
          <p:nvPr/>
        </p:nvSpPr>
        <p:spPr>
          <a:xfrm>
            <a:off x="2222844" y="1447800"/>
            <a:ext cx="5209055" cy="584775"/>
          </a:xfrm>
          <a:prstGeom prst="rect">
            <a:avLst/>
          </a:prstGeom>
          <a:noFill/>
        </p:spPr>
        <p:txBody>
          <a:bodyPr wrap="none" rtlCol="0">
            <a:spAutoFit/>
          </a:bodyPr>
          <a:lstStyle/>
          <a:p>
            <a:pPr algn="ctr"/>
            <a:r>
              <a:rPr lang="en-US" sz="3200" b="1" dirty="0" smtClean="0">
                <a:effectLst>
                  <a:outerShdw blurRad="38100" dist="38100" dir="2700000" algn="tl">
                    <a:srgbClr val="000000">
                      <a:alpha val="43137"/>
                    </a:srgbClr>
                  </a:outerShdw>
                </a:effectLst>
              </a:rPr>
              <a:t>Working to End the “R-Word”</a:t>
            </a: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pic>
        <p:nvPicPr>
          <p:cNvPr id="16386" name="Picture 2" descr="D:\2011 sa summit\ppgraphics\laddfilm1.jpg"/>
          <p:cNvPicPr>
            <a:picLocks noChangeAspect="1" noChangeArrowheads="1"/>
          </p:cNvPicPr>
          <p:nvPr/>
        </p:nvPicPr>
        <p:blipFill>
          <a:blip r:embed="rId4" cstate="print"/>
          <a:srcRect/>
          <a:stretch>
            <a:fillRect/>
          </a:stretch>
        </p:blipFill>
        <p:spPr bwMode="auto">
          <a:xfrm>
            <a:off x="914400" y="1600200"/>
            <a:ext cx="7086600" cy="471258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We’re Proud of …</a:t>
            </a:r>
            <a:endParaRPr lang="en-US" dirty="0">
              <a:effectLst>
                <a:outerShdw blurRad="38100" dist="38100" dir="2700000" algn="tl">
                  <a:srgbClr val="000000">
                    <a:alpha val="43137"/>
                  </a:srgbClr>
                </a:outerShdw>
              </a:effectLst>
            </a:endParaRPr>
          </a:p>
        </p:txBody>
      </p:sp>
      <p:pic>
        <p:nvPicPr>
          <p:cNvPr id="9" name="Content Placeholder 3" descr="pride1.jpg"/>
          <p:cNvPicPr>
            <a:picLocks noGrp="1" noChangeAspect="1"/>
          </p:cNvPicPr>
          <p:nvPr>
            <p:ph idx="1"/>
          </p:nvPr>
        </p:nvPicPr>
        <p:blipFill>
          <a:blip r:embed="rId3" cstate="print"/>
          <a:stretch>
            <a:fillRect/>
          </a:stretch>
        </p:blipFill>
        <p:spPr>
          <a:xfrm>
            <a:off x="609600" y="289719"/>
            <a:ext cx="1234440" cy="1165860"/>
          </a:xfrm>
        </p:spPr>
      </p:pic>
      <p:sp>
        <p:nvSpPr>
          <p:cNvPr id="11" name="TextBox 10"/>
          <p:cNvSpPr txBox="1"/>
          <p:nvPr/>
        </p:nvSpPr>
        <p:spPr>
          <a:xfrm>
            <a:off x="1600200" y="1371600"/>
            <a:ext cx="6477000" cy="2000548"/>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Community…</a:t>
            </a:r>
          </a:p>
          <a:p>
            <a:pPr algn="ctr"/>
            <a:r>
              <a:rPr lang="en-US" sz="4000" b="1" dirty="0" smtClean="0">
                <a:effectLst>
                  <a:outerShdw blurRad="38100" dist="38100" dir="2700000" algn="tl">
                    <a:srgbClr val="000000">
                      <a:alpha val="43137"/>
                    </a:srgbClr>
                  </a:outerShdw>
                </a:effectLst>
              </a:rPr>
              <a:t>RI Self-Advocates</a:t>
            </a:r>
          </a:p>
          <a:p>
            <a:pPr algn="ctr"/>
            <a:r>
              <a:rPr lang="en-US" sz="4000" b="1" dirty="0" smtClean="0">
                <a:effectLst>
                  <a:outerShdw blurRad="38100" dist="38100" dir="2700000" algn="tl">
                    <a:srgbClr val="000000">
                      <a:alpha val="43137"/>
                    </a:srgbClr>
                  </a:outerShdw>
                </a:effectLst>
              </a:rPr>
              <a:t>Belonging </a:t>
            </a:r>
            <a:r>
              <a:rPr lang="en-US" sz="4000" i="1" dirty="0" smtClean="0">
                <a:effectLst>
                  <a:outerShdw blurRad="38100" dist="38100" dir="2700000" algn="tl">
                    <a:srgbClr val="000000">
                      <a:alpha val="43137"/>
                    </a:srgbClr>
                  </a:outerShdw>
                </a:effectLst>
              </a:rPr>
              <a:t>and </a:t>
            </a:r>
            <a:r>
              <a:rPr lang="en-US" sz="4000" b="1" dirty="0" smtClean="0">
                <a:effectLst>
                  <a:outerShdw blurRad="38100" dist="38100" dir="2700000" algn="tl">
                    <a:srgbClr val="000000">
                      <a:alpha val="43137"/>
                    </a:srgbClr>
                  </a:outerShdw>
                </a:effectLst>
              </a:rPr>
              <a:t>Giving Back</a:t>
            </a:r>
            <a:endParaRPr lang="en-US" sz="4000" b="1" dirty="0">
              <a:effectLst>
                <a:outerShdw blurRad="38100" dist="38100" dir="2700000" algn="tl">
                  <a:srgbClr val="000000">
                    <a:alpha val="43137"/>
                  </a:srgbClr>
                </a:outerShdw>
              </a:effectLst>
            </a:endParaRPr>
          </a:p>
        </p:txBody>
      </p:sp>
      <p:pic>
        <p:nvPicPr>
          <p:cNvPr id="13" name="Picture 12" descr="gracewalk.jpg"/>
          <p:cNvPicPr>
            <a:picLocks noChangeAspect="1"/>
          </p:cNvPicPr>
          <p:nvPr/>
        </p:nvPicPr>
        <p:blipFill>
          <a:blip r:embed="rId4" cstate="print"/>
          <a:stretch>
            <a:fillRect/>
          </a:stretch>
        </p:blipFill>
        <p:spPr>
          <a:xfrm>
            <a:off x="5764828" y="4572000"/>
            <a:ext cx="2998172" cy="1936750"/>
          </a:xfrm>
          <a:prstGeom prst="rect">
            <a:avLst/>
          </a:prstGeom>
        </p:spPr>
      </p:pic>
      <p:pic>
        <p:nvPicPr>
          <p:cNvPr id="8196" name="Picture 4" descr="E:\2009 candy quilt pics\100_0548.JPG"/>
          <p:cNvPicPr>
            <a:picLocks noChangeAspect="1" noChangeArrowheads="1"/>
          </p:cNvPicPr>
          <p:nvPr/>
        </p:nvPicPr>
        <p:blipFill>
          <a:blip r:embed="rId5" cstate="print"/>
          <a:srcRect/>
          <a:stretch>
            <a:fillRect/>
          </a:stretch>
        </p:blipFill>
        <p:spPr bwMode="auto">
          <a:xfrm>
            <a:off x="457200" y="4116766"/>
            <a:ext cx="3137977" cy="2360234"/>
          </a:xfrm>
          <a:prstGeom prst="rect">
            <a:avLst/>
          </a:prstGeom>
          <a:noFill/>
        </p:spPr>
      </p:pic>
      <p:pic>
        <p:nvPicPr>
          <p:cNvPr id="12" name="Picture 2" descr="D:\aina\img\wepledge.jpg"/>
          <p:cNvPicPr>
            <a:picLocks noChangeAspect="1" noChangeArrowheads="1"/>
          </p:cNvPicPr>
          <p:nvPr/>
        </p:nvPicPr>
        <p:blipFill>
          <a:blip r:embed="rId6" cstate="print"/>
          <a:srcRect/>
          <a:stretch>
            <a:fillRect/>
          </a:stretch>
        </p:blipFill>
        <p:spPr bwMode="auto">
          <a:xfrm>
            <a:off x="3467100" y="3352800"/>
            <a:ext cx="2400300" cy="1600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Dreams for the Future?</a:t>
            </a:r>
            <a:endParaRPr lang="en-US" dirty="0">
              <a:effectLst>
                <a:outerShdw blurRad="38100" dist="38100" dir="2700000" algn="tl">
                  <a:srgbClr val="000000">
                    <a:alpha val="43137"/>
                  </a:srgbClr>
                </a:outerShdw>
              </a:effectLst>
            </a:endParaRPr>
          </a:p>
        </p:txBody>
      </p:sp>
      <p:pic>
        <p:nvPicPr>
          <p:cNvPr id="14339" name="Picture 3"/>
          <p:cNvPicPr>
            <a:picLocks noChangeAspect="1" noChangeArrowheads="1"/>
          </p:cNvPicPr>
          <p:nvPr/>
        </p:nvPicPr>
        <p:blipFill>
          <a:blip r:embed="rId3" cstate="print"/>
          <a:srcRect/>
          <a:stretch>
            <a:fillRect/>
          </a:stretch>
        </p:blipFill>
        <p:spPr bwMode="auto">
          <a:xfrm>
            <a:off x="533400" y="381000"/>
            <a:ext cx="1247775" cy="1219200"/>
          </a:xfrm>
          <a:prstGeom prst="rect">
            <a:avLst/>
          </a:prstGeom>
          <a:noFill/>
          <a:ln w="9525">
            <a:noFill/>
            <a:miter lim="800000"/>
            <a:headEnd/>
            <a:tailEnd/>
          </a:ln>
          <a:effectLst/>
        </p:spPr>
      </p:pic>
      <p:sp>
        <p:nvSpPr>
          <p:cNvPr id="6" name="TextBox 5"/>
          <p:cNvSpPr txBox="1"/>
          <p:nvPr/>
        </p:nvSpPr>
        <p:spPr>
          <a:xfrm>
            <a:off x="533400" y="2175570"/>
            <a:ext cx="8153400" cy="3539430"/>
          </a:xfrm>
          <a:prstGeom prst="rect">
            <a:avLst/>
          </a:prstGeom>
          <a:noFill/>
        </p:spPr>
        <p:txBody>
          <a:bodyPr wrap="square" rtlCol="0">
            <a:spAutoFit/>
          </a:bodyPr>
          <a:lstStyle/>
          <a:p>
            <a:pPr>
              <a:buFont typeface="Arial" pitchFamily="34" charset="0"/>
              <a:buChar char="•"/>
            </a:pPr>
            <a:r>
              <a:rPr lang="en-US" sz="3200" dirty="0" smtClean="0">
                <a:effectLst>
                  <a:outerShdw blurRad="38100" dist="38100" dir="2700000" algn="tl">
                    <a:srgbClr val="000000">
                      <a:alpha val="43137"/>
                    </a:srgbClr>
                  </a:outerShdw>
                </a:effectLst>
              </a:rPr>
              <a:t> Stable Funding to do </a:t>
            </a:r>
            <a:r>
              <a:rPr lang="en-US" sz="3200" i="1" dirty="0" smtClean="0">
                <a:effectLst>
                  <a:outerShdw blurRad="38100" dist="38100" dir="2700000" algn="tl">
                    <a:srgbClr val="000000">
                      <a:alpha val="43137"/>
                    </a:srgbClr>
                  </a:outerShdw>
                </a:effectLst>
              </a:rPr>
              <a:t>OUR</a:t>
            </a:r>
            <a:r>
              <a:rPr lang="en-US" sz="3200" dirty="0" smtClean="0">
                <a:effectLst>
                  <a:outerShdw blurRad="38100" dist="38100" dir="2700000" algn="tl">
                    <a:srgbClr val="000000">
                      <a:alpha val="43137"/>
                    </a:srgbClr>
                  </a:outerShdw>
                </a:effectLst>
              </a:rPr>
              <a:t> work</a:t>
            </a:r>
          </a:p>
          <a:p>
            <a:pPr>
              <a:buFont typeface="Arial" pitchFamily="34" charset="0"/>
              <a:buChar char="•"/>
            </a:pPr>
            <a:r>
              <a:rPr lang="en-US" sz="3200" dirty="0" smtClean="0">
                <a:effectLst>
                  <a:outerShdw blurRad="38100" dist="38100" dir="2700000" algn="tl">
                    <a:srgbClr val="000000">
                      <a:alpha val="43137"/>
                    </a:srgbClr>
                  </a:outerShdw>
                </a:effectLst>
              </a:rPr>
              <a:t> Conference Funding</a:t>
            </a:r>
          </a:p>
          <a:p>
            <a:pPr>
              <a:buFont typeface="Arial" pitchFamily="34" charset="0"/>
              <a:buChar char="•"/>
            </a:pPr>
            <a:r>
              <a:rPr lang="en-US" sz="3200" dirty="0" smtClean="0">
                <a:effectLst>
                  <a:outerShdw blurRad="38100" dist="38100" dir="2700000" algn="tl">
                    <a:srgbClr val="000000">
                      <a:alpha val="43137"/>
                    </a:srgbClr>
                  </a:outerShdw>
                </a:effectLst>
              </a:rPr>
              <a:t> Money to Hire Our Own Advisors</a:t>
            </a:r>
          </a:p>
          <a:p>
            <a:pPr>
              <a:buFont typeface="Arial" pitchFamily="34" charset="0"/>
              <a:buChar char="•"/>
            </a:pPr>
            <a:r>
              <a:rPr lang="en-US" sz="3200" dirty="0" smtClean="0">
                <a:effectLst>
                  <a:outerShdw blurRad="38100" dist="38100" dir="2700000" algn="tl">
                    <a:srgbClr val="000000">
                      <a:alpha val="43137"/>
                    </a:srgbClr>
                  </a:outerShdw>
                </a:effectLst>
              </a:rPr>
              <a:t> Introducing Young Adults to Self-Advocacy</a:t>
            </a:r>
          </a:p>
          <a:p>
            <a:pPr>
              <a:buFont typeface="Arial" pitchFamily="34" charset="0"/>
              <a:buChar char="•"/>
            </a:pPr>
            <a:r>
              <a:rPr lang="en-US" sz="3200" dirty="0" smtClean="0">
                <a:effectLst>
                  <a:outerShdw blurRad="38100" dist="38100" dir="2700000" algn="tl">
                    <a:srgbClr val="000000">
                      <a:alpha val="43137"/>
                    </a:srgbClr>
                  </a:outerShdw>
                </a:effectLst>
              </a:rPr>
              <a:t> Helping Leadership Series Graduates find</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positions as Leaders in RI</a:t>
            </a:r>
          </a:p>
          <a:p>
            <a:pPr>
              <a:buFont typeface="Arial" pitchFamily="34" charset="0"/>
              <a:buChar char="•"/>
            </a:pPr>
            <a:r>
              <a:rPr lang="en-US" sz="3200" dirty="0" smtClean="0">
                <a:effectLst>
                  <a:outerShdw blurRad="38100" dist="38100" dir="2700000" algn="tl">
                    <a:srgbClr val="000000">
                      <a:alpha val="43137"/>
                    </a:srgbClr>
                  </a:outerShdw>
                </a:effectLst>
              </a:rPr>
              <a:t> Continuing to GROW!</a:t>
            </a:r>
            <a:endParaRPr lang="en-US" sz="3200"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719620" y="1066800"/>
            <a:ext cx="5498544" cy="1817132"/>
            <a:chOff x="1026319" y="1154668"/>
            <a:chExt cx="5498544" cy="1817132"/>
          </a:xfrm>
        </p:grpSpPr>
        <p:grpSp>
          <p:nvGrpSpPr>
            <p:cNvPr id="20" name="Group 19"/>
            <p:cNvGrpSpPr/>
            <p:nvPr/>
          </p:nvGrpSpPr>
          <p:grpSpPr>
            <a:xfrm>
              <a:off x="2516267" y="1154668"/>
              <a:ext cx="1268730" cy="1817132"/>
              <a:chOff x="1981200" y="381000"/>
              <a:chExt cx="1268730" cy="1817132"/>
            </a:xfrm>
          </p:grpSpPr>
          <p:pic>
            <p:nvPicPr>
              <p:cNvPr id="12" name="Picture 11" descr="kevinmchale.JPG"/>
              <p:cNvPicPr>
                <a:picLocks noChangeAspect="1"/>
              </p:cNvPicPr>
              <p:nvPr/>
            </p:nvPicPr>
            <p:blipFill>
              <a:blip r:embed="rId3" cstate="print"/>
              <a:stretch>
                <a:fillRect/>
              </a:stretch>
            </p:blipFill>
            <p:spPr>
              <a:xfrm>
                <a:off x="1981200" y="381000"/>
                <a:ext cx="1268730" cy="1485900"/>
              </a:xfrm>
              <a:prstGeom prst="rect">
                <a:avLst/>
              </a:prstGeom>
            </p:spPr>
          </p:pic>
          <p:sp>
            <p:nvSpPr>
              <p:cNvPr id="19" name="TextBox 18"/>
              <p:cNvSpPr txBox="1"/>
              <p:nvPr/>
            </p:nvSpPr>
            <p:spPr>
              <a:xfrm>
                <a:off x="2268611" y="1828800"/>
                <a:ext cx="693908" cy="369332"/>
              </a:xfrm>
              <a:prstGeom prst="rect">
                <a:avLst/>
              </a:prstGeom>
              <a:noFill/>
            </p:spPr>
            <p:txBody>
              <a:bodyPr wrap="none" rtlCol="0">
                <a:spAutoFit/>
              </a:bodyPr>
              <a:lstStyle/>
              <a:p>
                <a:pPr algn="ctr"/>
                <a:r>
                  <a:rPr lang="en-US" dirty="0" smtClean="0"/>
                  <a:t>Kevin</a:t>
                </a:r>
                <a:endParaRPr lang="en-US" dirty="0"/>
              </a:p>
            </p:txBody>
          </p:sp>
        </p:grpSp>
        <p:grpSp>
          <p:nvGrpSpPr>
            <p:cNvPr id="22" name="Group 21"/>
            <p:cNvGrpSpPr/>
            <p:nvPr/>
          </p:nvGrpSpPr>
          <p:grpSpPr>
            <a:xfrm>
              <a:off x="4063365" y="1154668"/>
              <a:ext cx="1062990" cy="1817132"/>
              <a:chOff x="3352800" y="381000"/>
              <a:chExt cx="1062990" cy="1817132"/>
            </a:xfrm>
          </p:grpSpPr>
          <p:pic>
            <p:nvPicPr>
              <p:cNvPr id="9" name="Picture 8" descr="doreen.jpg"/>
              <p:cNvPicPr>
                <a:picLocks noChangeAspect="1"/>
              </p:cNvPicPr>
              <p:nvPr/>
            </p:nvPicPr>
            <p:blipFill>
              <a:blip r:embed="rId4" cstate="print"/>
              <a:stretch>
                <a:fillRect/>
              </a:stretch>
            </p:blipFill>
            <p:spPr>
              <a:xfrm>
                <a:off x="3352800" y="381000"/>
                <a:ext cx="1062990" cy="1485900"/>
              </a:xfrm>
              <a:prstGeom prst="rect">
                <a:avLst/>
              </a:prstGeom>
            </p:spPr>
          </p:pic>
          <p:sp>
            <p:nvSpPr>
              <p:cNvPr id="21" name="TextBox 20"/>
              <p:cNvSpPr txBox="1"/>
              <p:nvPr/>
            </p:nvSpPr>
            <p:spPr>
              <a:xfrm>
                <a:off x="3444816" y="1828800"/>
                <a:ext cx="878959" cy="369332"/>
              </a:xfrm>
              <a:prstGeom prst="rect">
                <a:avLst/>
              </a:prstGeom>
              <a:noFill/>
            </p:spPr>
            <p:txBody>
              <a:bodyPr wrap="none" rtlCol="0">
                <a:spAutoFit/>
              </a:bodyPr>
              <a:lstStyle/>
              <a:p>
                <a:pPr algn="ctr"/>
                <a:r>
                  <a:rPr lang="en-US" dirty="0" smtClean="0"/>
                  <a:t>Doreen</a:t>
                </a:r>
                <a:endParaRPr lang="en-US" dirty="0"/>
              </a:p>
            </p:txBody>
          </p:sp>
        </p:grpSp>
        <p:grpSp>
          <p:nvGrpSpPr>
            <p:cNvPr id="30" name="Group 29"/>
            <p:cNvGrpSpPr/>
            <p:nvPr/>
          </p:nvGrpSpPr>
          <p:grpSpPr>
            <a:xfrm>
              <a:off x="1026319" y="1154668"/>
              <a:ext cx="1211580" cy="1817132"/>
              <a:chOff x="4648200" y="381000"/>
              <a:chExt cx="1211580" cy="1817132"/>
            </a:xfrm>
          </p:grpSpPr>
          <p:pic>
            <p:nvPicPr>
              <p:cNvPr id="23" name="Picture 22" descr="SARAH1.JPG"/>
              <p:cNvPicPr>
                <a:picLocks noChangeAspect="1"/>
              </p:cNvPicPr>
              <p:nvPr/>
            </p:nvPicPr>
            <p:blipFill>
              <a:blip r:embed="rId5" cstate="print"/>
              <a:stretch>
                <a:fillRect/>
              </a:stretch>
            </p:blipFill>
            <p:spPr>
              <a:xfrm>
                <a:off x="4648200" y="381000"/>
                <a:ext cx="1211580" cy="1485900"/>
              </a:xfrm>
              <a:prstGeom prst="rect">
                <a:avLst/>
              </a:prstGeom>
            </p:spPr>
          </p:pic>
          <p:sp>
            <p:nvSpPr>
              <p:cNvPr id="24" name="TextBox 23"/>
              <p:cNvSpPr txBox="1"/>
              <p:nvPr/>
            </p:nvSpPr>
            <p:spPr>
              <a:xfrm>
                <a:off x="4899534" y="1828800"/>
                <a:ext cx="708912" cy="369332"/>
              </a:xfrm>
              <a:prstGeom prst="rect">
                <a:avLst/>
              </a:prstGeom>
              <a:noFill/>
            </p:spPr>
            <p:txBody>
              <a:bodyPr wrap="none" rtlCol="0">
                <a:spAutoFit/>
              </a:bodyPr>
              <a:lstStyle/>
              <a:p>
                <a:pPr algn="ctr"/>
                <a:r>
                  <a:rPr lang="en-US" dirty="0" smtClean="0"/>
                  <a:t>Sarah</a:t>
                </a:r>
                <a:endParaRPr lang="en-US" dirty="0"/>
              </a:p>
            </p:txBody>
          </p:sp>
        </p:grpSp>
        <p:grpSp>
          <p:nvGrpSpPr>
            <p:cNvPr id="29" name="Group 28"/>
            <p:cNvGrpSpPr/>
            <p:nvPr/>
          </p:nvGrpSpPr>
          <p:grpSpPr>
            <a:xfrm>
              <a:off x="5404723" y="1154668"/>
              <a:ext cx="1120140" cy="1817132"/>
              <a:chOff x="6019800" y="381000"/>
              <a:chExt cx="1120140" cy="1817132"/>
            </a:xfrm>
          </p:grpSpPr>
          <p:pic>
            <p:nvPicPr>
              <p:cNvPr id="15" name="Picture 14" descr="raybandusky.jpg"/>
              <p:cNvPicPr>
                <a:picLocks noChangeAspect="1"/>
              </p:cNvPicPr>
              <p:nvPr/>
            </p:nvPicPr>
            <p:blipFill>
              <a:blip r:embed="rId6" cstate="print"/>
              <a:stretch>
                <a:fillRect/>
              </a:stretch>
            </p:blipFill>
            <p:spPr>
              <a:xfrm>
                <a:off x="6019800" y="381000"/>
                <a:ext cx="1120140" cy="1485900"/>
              </a:xfrm>
              <a:prstGeom prst="rect">
                <a:avLst/>
              </a:prstGeom>
            </p:spPr>
          </p:pic>
          <p:sp>
            <p:nvSpPr>
              <p:cNvPr id="25" name="TextBox 24"/>
              <p:cNvSpPr txBox="1"/>
              <p:nvPr/>
            </p:nvSpPr>
            <p:spPr>
              <a:xfrm>
                <a:off x="6319767" y="1828800"/>
                <a:ext cx="520207" cy="369332"/>
              </a:xfrm>
              <a:prstGeom prst="rect">
                <a:avLst/>
              </a:prstGeom>
              <a:noFill/>
            </p:spPr>
            <p:txBody>
              <a:bodyPr wrap="none" rtlCol="0">
                <a:spAutoFit/>
              </a:bodyPr>
              <a:lstStyle/>
              <a:p>
                <a:pPr algn="ctr"/>
                <a:r>
                  <a:rPr lang="en-US" dirty="0" smtClean="0"/>
                  <a:t>Ray</a:t>
                </a:r>
                <a:endParaRPr lang="en-US" dirty="0"/>
              </a:p>
            </p:txBody>
          </p:sp>
        </p:grpSp>
      </p:grpSp>
      <p:grpSp>
        <p:nvGrpSpPr>
          <p:cNvPr id="50" name="Group 49"/>
          <p:cNvGrpSpPr/>
          <p:nvPr/>
        </p:nvGrpSpPr>
        <p:grpSpPr>
          <a:xfrm>
            <a:off x="1129427" y="4800600"/>
            <a:ext cx="6678930" cy="1817132"/>
            <a:chOff x="1066800" y="4686300"/>
            <a:chExt cx="6678930" cy="1817132"/>
          </a:xfrm>
        </p:grpSpPr>
        <p:grpSp>
          <p:nvGrpSpPr>
            <p:cNvPr id="18" name="Group 17"/>
            <p:cNvGrpSpPr/>
            <p:nvPr/>
          </p:nvGrpSpPr>
          <p:grpSpPr>
            <a:xfrm>
              <a:off x="2327910" y="4686300"/>
              <a:ext cx="1200150" cy="1817132"/>
              <a:chOff x="739677" y="381000"/>
              <a:chExt cx="1200150" cy="1817132"/>
            </a:xfrm>
          </p:grpSpPr>
          <p:pic>
            <p:nvPicPr>
              <p:cNvPr id="7" name="Picture 6" descr="DEE1.JPG"/>
              <p:cNvPicPr>
                <a:picLocks noChangeAspect="1"/>
              </p:cNvPicPr>
              <p:nvPr/>
            </p:nvPicPr>
            <p:blipFill>
              <a:blip r:embed="rId7" cstate="print"/>
              <a:stretch>
                <a:fillRect/>
              </a:stretch>
            </p:blipFill>
            <p:spPr>
              <a:xfrm>
                <a:off x="739677" y="381000"/>
                <a:ext cx="1200150" cy="1485900"/>
              </a:xfrm>
              <a:prstGeom prst="rect">
                <a:avLst/>
              </a:prstGeom>
            </p:spPr>
          </p:pic>
          <p:sp>
            <p:nvSpPr>
              <p:cNvPr id="17" name="TextBox 16"/>
              <p:cNvSpPr txBox="1"/>
              <p:nvPr/>
            </p:nvSpPr>
            <p:spPr>
              <a:xfrm>
                <a:off x="883538" y="1828800"/>
                <a:ext cx="912429" cy="369332"/>
              </a:xfrm>
              <a:prstGeom prst="rect">
                <a:avLst/>
              </a:prstGeom>
              <a:noFill/>
            </p:spPr>
            <p:txBody>
              <a:bodyPr wrap="none" rtlCol="0">
                <a:spAutoFit/>
              </a:bodyPr>
              <a:lstStyle/>
              <a:p>
                <a:pPr algn="ctr"/>
                <a:r>
                  <a:rPr lang="en-US" dirty="0" smtClean="0"/>
                  <a:t>Deanne</a:t>
                </a:r>
                <a:endParaRPr lang="en-US" dirty="0"/>
              </a:p>
            </p:txBody>
          </p:sp>
        </p:grpSp>
        <p:grpSp>
          <p:nvGrpSpPr>
            <p:cNvPr id="41" name="Group 40"/>
            <p:cNvGrpSpPr/>
            <p:nvPr/>
          </p:nvGrpSpPr>
          <p:grpSpPr>
            <a:xfrm>
              <a:off x="3680460" y="4686300"/>
              <a:ext cx="1200150" cy="1817132"/>
              <a:chOff x="2514600" y="4724400"/>
              <a:chExt cx="1200150" cy="1817132"/>
            </a:xfrm>
          </p:grpSpPr>
          <p:pic>
            <p:nvPicPr>
              <p:cNvPr id="4" name="Picture 3" descr="anthonyantosh.jpg"/>
              <p:cNvPicPr>
                <a:picLocks noChangeAspect="1"/>
              </p:cNvPicPr>
              <p:nvPr/>
            </p:nvPicPr>
            <p:blipFill>
              <a:blip r:embed="rId8" cstate="print"/>
              <a:stretch>
                <a:fillRect/>
              </a:stretch>
            </p:blipFill>
            <p:spPr>
              <a:xfrm>
                <a:off x="2514600" y="4724400"/>
                <a:ext cx="1200150" cy="1485900"/>
              </a:xfrm>
              <a:prstGeom prst="rect">
                <a:avLst/>
              </a:prstGeom>
            </p:spPr>
          </p:pic>
          <p:sp>
            <p:nvSpPr>
              <p:cNvPr id="38" name="TextBox 37"/>
              <p:cNvSpPr txBox="1"/>
              <p:nvPr/>
            </p:nvSpPr>
            <p:spPr>
              <a:xfrm>
                <a:off x="2804719" y="6172200"/>
                <a:ext cx="619913" cy="369332"/>
              </a:xfrm>
              <a:prstGeom prst="rect">
                <a:avLst/>
              </a:prstGeom>
              <a:noFill/>
            </p:spPr>
            <p:txBody>
              <a:bodyPr wrap="none" rtlCol="0">
                <a:spAutoFit/>
              </a:bodyPr>
              <a:lstStyle/>
              <a:p>
                <a:pPr algn="ctr"/>
                <a:r>
                  <a:rPr lang="en-US" dirty="0" smtClean="0"/>
                  <a:t>Tony</a:t>
                </a:r>
                <a:endParaRPr lang="en-US" dirty="0"/>
              </a:p>
            </p:txBody>
          </p:sp>
        </p:grpSp>
        <p:grpSp>
          <p:nvGrpSpPr>
            <p:cNvPr id="43" name="Group 42"/>
            <p:cNvGrpSpPr/>
            <p:nvPr/>
          </p:nvGrpSpPr>
          <p:grpSpPr>
            <a:xfrm>
              <a:off x="5033010" y="4686300"/>
              <a:ext cx="1291590" cy="1817132"/>
              <a:chOff x="4038600" y="4724400"/>
              <a:chExt cx="1291590" cy="1817132"/>
            </a:xfrm>
          </p:grpSpPr>
          <p:pic>
            <p:nvPicPr>
              <p:cNvPr id="11" name="Picture 10" descr="keith.jpg"/>
              <p:cNvPicPr>
                <a:picLocks noChangeAspect="1"/>
              </p:cNvPicPr>
              <p:nvPr/>
            </p:nvPicPr>
            <p:blipFill>
              <a:blip r:embed="rId9" cstate="print"/>
              <a:stretch>
                <a:fillRect/>
              </a:stretch>
            </p:blipFill>
            <p:spPr>
              <a:xfrm>
                <a:off x="4038600" y="4724400"/>
                <a:ext cx="1291590" cy="1485900"/>
              </a:xfrm>
              <a:prstGeom prst="rect">
                <a:avLst/>
              </a:prstGeom>
            </p:spPr>
          </p:pic>
          <p:sp>
            <p:nvSpPr>
              <p:cNvPr id="39" name="TextBox 38"/>
              <p:cNvSpPr txBox="1"/>
              <p:nvPr/>
            </p:nvSpPr>
            <p:spPr>
              <a:xfrm>
                <a:off x="4350489" y="6172200"/>
                <a:ext cx="667812" cy="369332"/>
              </a:xfrm>
              <a:prstGeom prst="rect">
                <a:avLst/>
              </a:prstGeom>
              <a:noFill/>
            </p:spPr>
            <p:txBody>
              <a:bodyPr wrap="none" rtlCol="0">
                <a:spAutoFit/>
              </a:bodyPr>
              <a:lstStyle/>
              <a:p>
                <a:pPr algn="ctr"/>
                <a:r>
                  <a:rPr lang="en-US" dirty="0" smtClean="0"/>
                  <a:t>Keith</a:t>
                </a:r>
                <a:endParaRPr lang="en-US" dirty="0"/>
              </a:p>
            </p:txBody>
          </p:sp>
        </p:grpSp>
        <p:grpSp>
          <p:nvGrpSpPr>
            <p:cNvPr id="44" name="Group 43"/>
            <p:cNvGrpSpPr/>
            <p:nvPr/>
          </p:nvGrpSpPr>
          <p:grpSpPr>
            <a:xfrm>
              <a:off x="6477000" y="4686300"/>
              <a:ext cx="1268730" cy="1817132"/>
              <a:chOff x="5562600" y="4724400"/>
              <a:chExt cx="1268730" cy="1817132"/>
            </a:xfrm>
          </p:grpSpPr>
          <p:pic>
            <p:nvPicPr>
              <p:cNvPr id="14" name="Picture 13" descr="okero.jpg"/>
              <p:cNvPicPr>
                <a:picLocks noChangeAspect="1"/>
              </p:cNvPicPr>
              <p:nvPr/>
            </p:nvPicPr>
            <p:blipFill>
              <a:blip r:embed="rId10" cstate="print"/>
              <a:stretch>
                <a:fillRect/>
              </a:stretch>
            </p:blipFill>
            <p:spPr>
              <a:xfrm>
                <a:off x="5562600" y="4724400"/>
                <a:ext cx="1268730" cy="1485900"/>
              </a:xfrm>
              <a:prstGeom prst="rect">
                <a:avLst/>
              </a:prstGeom>
            </p:spPr>
          </p:pic>
          <p:sp>
            <p:nvSpPr>
              <p:cNvPr id="40" name="TextBox 39"/>
              <p:cNvSpPr txBox="1"/>
              <p:nvPr/>
            </p:nvSpPr>
            <p:spPr>
              <a:xfrm>
                <a:off x="5857994" y="6172200"/>
                <a:ext cx="677943" cy="369332"/>
              </a:xfrm>
              <a:prstGeom prst="rect">
                <a:avLst/>
              </a:prstGeom>
              <a:noFill/>
            </p:spPr>
            <p:txBody>
              <a:bodyPr wrap="none" rtlCol="0">
                <a:spAutoFit/>
              </a:bodyPr>
              <a:lstStyle/>
              <a:p>
                <a:pPr algn="ctr"/>
                <a:r>
                  <a:rPr lang="en-US" dirty="0" smtClean="0"/>
                  <a:t>Mary</a:t>
                </a:r>
                <a:endParaRPr lang="en-US" dirty="0"/>
              </a:p>
            </p:txBody>
          </p:sp>
        </p:grpSp>
        <p:grpSp>
          <p:nvGrpSpPr>
            <p:cNvPr id="47" name="Group 46"/>
            <p:cNvGrpSpPr/>
            <p:nvPr/>
          </p:nvGrpSpPr>
          <p:grpSpPr>
            <a:xfrm>
              <a:off x="1066800" y="4686300"/>
              <a:ext cx="1108710" cy="1817132"/>
              <a:chOff x="6553200" y="2667000"/>
              <a:chExt cx="1108710" cy="1817132"/>
            </a:xfrm>
          </p:grpSpPr>
          <p:pic>
            <p:nvPicPr>
              <p:cNvPr id="45" name="Picture 44" descr="craig stenning.jpg"/>
              <p:cNvPicPr>
                <a:picLocks noChangeAspect="1"/>
              </p:cNvPicPr>
              <p:nvPr/>
            </p:nvPicPr>
            <p:blipFill>
              <a:blip r:embed="rId11" cstate="print"/>
              <a:stretch>
                <a:fillRect/>
              </a:stretch>
            </p:blipFill>
            <p:spPr>
              <a:xfrm>
                <a:off x="6553200" y="2667000"/>
                <a:ext cx="1108710" cy="1485900"/>
              </a:xfrm>
              <a:prstGeom prst="rect">
                <a:avLst/>
              </a:prstGeom>
            </p:spPr>
          </p:pic>
          <p:sp>
            <p:nvSpPr>
              <p:cNvPr id="46" name="TextBox 45"/>
              <p:cNvSpPr txBox="1"/>
              <p:nvPr/>
            </p:nvSpPr>
            <p:spPr>
              <a:xfrm>
                <a:off x="6779549" y="4114800"/>
                <a:ext cx="656013" cy="369332"/>
              </a:xfrm>
              <a:prstGeom prst="rect">
                <a:avLst/>
              </a:prstGeom>
              <a:noFill/>
            </p:spPr>
            <p:txBody>
              <a:bodyPr wrap="none" rtlCol="0">
                <a:spAutoFit/>
              </a:bodyPr>
              <a:lstStyle/>
              <a:p>
                <a:r>
                  <a:rPr lang="en-US" dirty="0" smtClean="0"/>
                  <a:t>Craig</a:t>
                </a:r>
                <a:endParaRPr lang="en-US" dirty="0"/>
              </a:p>
            </p:txBody>
          </p:sp>
        </p:grpSp>
      </p:grpSp>
      <p:sp>
        <p:nvSpPr>
          <p:cNvPr id="51" name="Title 1"/>
          <p:cNvSpPr>
            <a:spLocks noGrp="1"/>
          </p:cNvSpPr>
          <p:nvPr>
            <p:ph type="title"/>
          </p:nvPr>
        </p:nvSpPr>
        <p:spPr>
          <a:xfrm>
            <a:off x="457200" y="228600"/>
            <a:ext cx="8229600" cy="1143000"/>
          </a:xfrm>
        </p:spPr>
        <p:txBody>
          <a:bodyPr>
            <a:noAutofit/>
          </a:bodyPr>
          <a:lstStyle/>
          <a:p>
            <a:r>
              <a:rPr lang="en-US" sz="4000" dirty="0" smtClean="0">
                <a:effectLst>
                  <a:outerShdw blurRad="38100" dist="38100" dir="2700000" algn="tl">
                    <a:srgbClr val="000000">
                      <a:alpha val="43137"/>
                    </a:srgbClr>
                  </a:outerShdw>
                </a:effectLst>
              </a:rPr>
              <a:t>TEAM RHODE ISLAND!</a:t>
            </a:r>
            <a:endParaRPr lang="en-US" sz="4000" dirty="0">
              <a:effectLst>
                <a:outerShdw blurRad="38100" dist="38100" dir="2700000" algn="tl">
                  <a:srgbClr val="000000">
                    <a:alpha val="43137"/>
                  </a:srgbClr>
                </a:outerShdw>
              </a:effectLst>
            </a:endParaRPr>
          </a:p>
        </p:txBody>
      </p:sp>
      <p:grpSp>
        <p:nvGrpSpPr>
          <p:cNvPr id="55" name="Group 54"/>
          <p:cNvGrpSpPr/>
          <p:nvPr/>
        </p:nvGrpSpPr>
        <p:grpSpPr>
          <a:xfrm>
            <a:off x="1548527" y="2897148"/>
            <a:ext cx="5840730" cy="1866900"/>
            <a:chOff x="1676400" y="2985016"/>
            <a:chExt cx="5840730" cy="1866900"/>
          </a:xfrm>
        </p:grpSpPr>
        <p:grpSp>
          <p:nvGrpSpPr>
            <p:cNvPr id="42" name="Group 41"/>
            <p:cNvGrpSpPr/>
            <p:nvPr/>
          </p:nvGrpSpPr>
          <p:grpSpPr>
            <a:xfrm>
              <a:off x="1676400" y="3009900"/>
              <a:ext cx="1314450" cy="1817132"/>
              <a:chOff x="762000" y="4724400"/>
              <a:chExt cx="1314450" cy="1817132"/>
            </a:xfrm>
          </p:grpSpPr>
          <p:pic>
            <p:nvPicPr>
              <p:cNvPr id="36" name="Picture 35" descr="emilytiton.jpg"/>
              <p:cNvPicPr>
                <a:picLocks noChangeAspect="1"/>
              </p:cNvPicPr>
              <p:nvPr/>
            </p:nvPicPr>
            <p:blipFill>
              <a:blip r:embed="rId12" cstate="print"/>
              <a:stretch>
                <a:fillRect/>
              </a:stretch>
            </p:blipFill>
            <p:spPr>
              <a:xfrm>
                <a:off x="762000" y="4724400"/>
                <a:ext cx="1314450" cy="1485900"/>
              </a:xfrm>
              <a:prstGeom prst="rect">
                <a:avLst/>
              </a:prstGeom>
            </p:spPr>
          </p:pic>
          <p:sp>
            <p:nvSpPr>
              <p:cNvPr id="37" name="TextBox 36"/>
              <p:cNvSpPr txBox="1"/>
              <p:nvPr/>
            </p:nvSpPr>
            <p:spPr>
              <a:xfrm>
                <a:off x="1073618" y="6172200"/>
                <a:ext cx="691215" cy="369332"/>
              </a:xfrm>
              <a:prstGeom prst="rect">
                <a:avLst/>
              </a:prstGeom>
              <a:noFill/>
            </p:spPr>
            <p:txBody>
              <a:bodyPr wrap="none" rtlCol="0">
                <a:spAutoFit/>
              </a:bodyPr>
              <a:lstStyle/>
              <a:p>
                <a:pPr algn="ctr"/>
                <a:r>
                  <a:rPr lang="en-US" dirty="0" smtClean="0"/>
                  <a:t>Emily</a:t>
                </a:r>
                <a:endParaRPr lang="en-US" dirty="0"/>
              </a:p>
            </p:txBody>
          </p:sp>
        </p:grpSp>
        <p:grpSp>
          <p:nvGrpSpPr>
            <p:cNvPr id="32" name="Group 31"/>
            <p:cNvGrpSpPr/>
            <p:nvPr/>
          </p:nvGrpSpPr>
          <p:grpSpPr>
            <a:xfrm>
              <a:off x="4705350" y="3009900"/>
              <a:ext cx="1325880" cy="1817132"/>
              <a:chOff x="3657600" y="2667000"/>
              <a:chExt cx="1325880" cy="1817132"/>
            </a:xfrm>
          </p:grpSpPr>
          <p:pic>
            <p:nvPicPr>
              <p:cNvPr id="13" name="Picture 12" descr="maryperson.jpg"/>
              <p:cNvPicPr>
                <a:picLocks noChangeAspect="1"/>
              </p:cNvPicPr>
              <p:nvPr/>
            </p:nvPicPr>
            <p:blipFill>
              <a:blip r:embed="rId13" cstate="print"/>
              <a:stretch>
                <a:fillRect/>
              </a:stretch>
            </p:blipFill>
            <p:spPr>
              <a:xfrm>
                <a:off x="3657600" y="2667000"/>
                <a:ext cx="1325880" cy="1485900"/>
              </a:xfrm>
              <a:prstGeom prst="rect">
                <a:avLst/>
              </a:prstGeom>
            </p:spPr>
          </p:pic>
          <p:sp>
            <p:nvSpPr>
              <p:cNvPr id="26" name="TextBox 25"/>
              <p:cNvSpPr txBox="1"/>
              <p:nvPr/>
            </p:nvSpPr>
            <p:spPr>
              <a:xfrm>
                <a:off x="3962400" y="4114800"/>
                <a:ext cx="677943" cy="369332"/>
              </a:xfrm>
              <a:prstGeom prst="rect">
                <a:avLst/>
              </a:prstGeom>
              <a:noFill/>
            </p:spPr>
            <p:txBody>
              <a:bodyPr wrap="none" rtlCol="0">
                <a:spAutoFit/>
              </a:bodyPr>
              <a:lstStyle/>
              <a:p>
                <a:pPr algn="ctr"/>
                <a:r>
                  <a:rPr lang="en-US" dirty="0" smtClean="0"/>
                  <a:t>Mary</a:t>
                </a:r>
                <a:endParaRPr lang="en-US" dirty="0"/>
              </a:p>
            </p:txBody>
          </p:sp>
        </p:grpSp>
        <p:grpSp>
          <p:nvGrpSpPr>
            <p:cNvPr id="35" name="Group 34"/>
            <p:cNvGrpSpPr/>
            <p:nvPr/>
          </p:nvGrpSpPr>
          <p:grpSpPr>
            <a:xfrm>
              <a:off x="3310890" y="3009900"/>
              <a:ext cx="1074420" cy="1817132"/>
              <a:chOff x="840246" y="2667000"/>
              <a:chExt cx="1074420" cy="1817132"/>
            </a:xfrm>
          </p:grpSpPr>
          <p:pic>
            <p:nvPicPr>
              <p:cNvPr id="8" name="Picture 7" descr="DIANNE1.JPG"/>
              <p:cNvPicPr>
                <a:picLocks noChangeAspect="1"/>
              </p:cNvPicPr>
              <p:nvPr/>
            </p:nvPicPr>
            <p:blipFill>
              <a:blip r:embed="rId14" cstate="print"/>
              <a:stretch>
                <a:fillRect/>
              </a:stretch>
            </p:blipFill>
            <p:spPr>
              <a:xfrm>
                <a:off x="840246" y="2667000"/>
                <a:ext cx="1074420" cy="1485900"/>
              </a:xfrm>
              <a:prstGeom prst="rect">
                <a:avLst/>
              </a:prstGeom>
            </p:spPr>
          </p:pic>
          <p:sp>
            <p:nvSpPr>
              <p:cNvPr id="34" name="TextBox 33"/>
              <p:cNvSpPr txBox="1"/>
              <p:nvPr/>
            </p:nvSpPr>
            <p:spPr>
              <a:xfrm>
                <a:off x="952500" y="4114800"/>
                <a:ext cx="849913" cy="369332"/>
              </a:xfrm>
              <a:prstGeom prst="rect">
                <a:avLst/>
              </a:prstGeom>
              <a:noFill/>
            </p:spPr>
            <p:txBody>
              <a:bodyPr wrap="none" rtlCol="0">
                <a:spAutoFit/>
              </a:bodyPr>
              <a:lstStyle/>
              <a:p>
                <a:pPr algn="ctr"/>
                <a:r>
                  <a:rPr lang="en-US" dirty="0" smtClean="0"/>
                  <a:t>Dianne</a:t>
                </a:r>
                <a:endParaRPr lang="en-US" dirty="0"/>
              </a:p>
            </p:txBody>
          </p:sp>
        </p:grpSp>
        <p:grpSp>
          <p:nvGrpSpPr>
            <p:cNvPr id="53" name="Group 52"/>
            <p:cNvGrpSpPr/>
            <p:nvPr/>
          </p:nvGrpSpPr>
          <p:grpSpPr>
            <a:xfrm>
              <a:off x="6351270" y="2985016"/>
              <a:ext cx="1165860" cy="1866900"/>
              <a:chOff x="6096000" y="2971800"/>
              <a:chExt cx="1165860" cy="1866900"/>
            </a:xfrm>
          </p:grpSpPr>
          <p:sp>
            <p:nvSpPr>
              <p:cNvPr id="27" name="TextBox 26"/>
              <p:cNvSpPr txBox="1"/>
              <p:nvPr/>
            </p:nvSpPr>
            <p:spPr>
              <a:xfrm>
                <a:off x="6396641" y="4469368"/>
                <a:ext cx="564578" cy="369332"/>
              </a:xfrm>
              <a:prstGeom prst="rect">
                <a:avLst/>
              </a:prstGeom>
              <a:noFill/>
            </p:spPr>
            <p:txBody>
              <a:bodyPr wrap="none" rtlCol="0">
                <a:spAutoFit/>
              </a:bodyPr>
              <a:lstStyle/>
              <a:p>
                <a:pPr algn="ctr"/>
                <a:r>
                  <a:rPr lang="en-US" dirty="0" smtClean="0"/>
                  <a:t>Deb</a:t>
                </a:r>
                <a:endParaRPr lang="en-US" dirty="0"/>
              </a:p>
            </p:txBody>
          </p:sp>
          <p:pic>
            <p:nvPicPr>
              <p:cNvPr id="52" name="Picture 51" descr="deb1.jpg"/>
              <p:cNvPicPr>
                <a:picLocks noChangeAspect="1"/>
              </p:cNvPicPr>
              <p:nvPr/>
            </p:nvPicPr>
            <p:blipFill>
              <a:blip r:embed="rId15" cstate="print"/>
              <a:stretch>
                <a:fillRect/>
              </a:stretch>
            </p:blipFill>
            <p:spPr>
              <a:xfrm>
                <a:off x="6096000" y="2971800"/>
                <a:ext cx="1165860" cy="1485900"/>
              </a:xfrm>
              <a:prstGeom prst="rect">
                <a:avLst/>
              </a:prstGeom>
            </p:spPr>
          </p:pic>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ieslogoRI.jpg"/>
          <p:cNvPicPr>
            <a:picLocks noChangeAspect="1"/>
          </p:cNvPicPr>
          <p:nvPr/>
        </p:nvPicPr>
        <p:blipFill>
          <a:blip r:embed="rId3" cstate="print"/>
          <a:stretch>
            <a:fillRect/>
          </a:stretch>
        </p:blipFill>
        <p:spPr>
          <a:xfrm>
            <a:off x="1384300" y="2495550"/>
            <a:ext cx="6375400" cy="1866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25400" cmpd="sng">
            <a:solidFill>
              <a:schemeClr val="tx1"/>
            </a:solidFill>
            <a:prstDash val="dash"/>
            <a:miter lim="800000"/>
          </a:ln>
        </p:spPr>
        <p:txBody>
          <a:bodyPr>
            <a:normAutofit/>
          </a:bodyPr>
          <a:lstStyle/>
          <a:p>
            <a:r>
              <a:rPr lang="en-US" sz="4000" b="1" dirty="0" smtClean="0">
                <a:effectLst>
                  <a:outerShdw blurRad="38100" dist="38100" dir="2700000" algn="tl">
                    <a:srgbClr val="000000">
                      <a:alpha val="43137"/>
                    </a:srgbClr>
                  </a:outerShdw>
                </a:effectLst>
              </a:rPr>
              <a:t>Self-Advocacy in Rhode Island?</a:t>
            </a:r>
            <a:endParaRPr lang="en-US" sz="4000" b="1" i="1" dirty="0">
              <a:effectLst>
                <a:outerShdw blurRad="38100" dist="38100" dir="2700000" algn="tl">
                  <a:srgbClr val="000000">
                    <a:alpha val="43137"/>
                  </a:srgbClr>
                </a:outerShdw>
              </a:effectLst>
            </a:endParaRPr>
          </a:p>
        </p:txBody>
      </p:sp>
      <p:sp>
        <p:nvSpPr>
          <p:cNvPr id="5" name="TextBox 4"/>
          <p:cNvSpPr txBox="1"/>
          <p:nvPr/>
        </p:nvSpPr>
        <p:spPr>
          <a:xfrm>
            <a:off x="457200" y="2362200"/>
            <a:ext cx="4724400" cy="2631490"/>
          </a:xfrm>
          <a:prstGeom prst="rect">
            <a:avLst/>
          </a:prstGeom>
          <a:noFill/>
        </p:spPr>
        <p:txBody>
          <a:bodyPr wrap="square" rtlCol="0">
            <a:spAutoFit/>
          </a:bodyPr>
          <a:lstStyle/>
          <a:p>
            <a:pPr algn="ctr">
              <a:spcAft>
                <a:spcPts val="600"/>
              </a:spcAft>
            </a:pPr>
            <a:r>
              <a:rPr lang="en-US" sz="3200" b="1" dirty="0" smtClean="0">
                <a:effectLst>
                  <a:outerShdw blurRad="38100" dist="38100" dir="2700000" algn="tl">
                    <a:srgbClr val="000000">
                      <a:alpha val="43137"/>
                    </a:srgbClr>
                  </a:outerShdw>
                </a:effectLst>
              </a:rPr>
              <a:t>Advocates in Action:</a:t>
            </a:r>
          </a:p>
          <a:p>
            <a:pPr algn="ctr"/>
            <a:r>
              <a:rPr lang="en-US" sz="3200" dirty="0" smtClean="0">
                <a:effectLst>
                  <a:outerShdw blurRad="38100" dist="38100" dir="2700000" algn="tl">
                    <a:srgbClr val="000000">
                      <a:alpha val="43137"/>
                    </a:srgbClr>
                  </a:outerShdw>
                </a:effectLst>
              </a:rPr>
              <a:t>“AinA“ is Rhode Island’s</a:t>
            </a:r>
          </a:p>
          <a:p>
            <a:pPr algn="ctr"/>
            <a:r>
              <a:rPr lang="en-US" sz="3200" dirty="0" smtClean="0">
                <a:effectLst>
                  <a:outerShdw blurRad="38100" dist="38100" dir="2700000" algn="tl">
                    <a:srgbClr val="000000">
                      <a:alpha val="43137"/>
                    </a:srgbClr>
                  </a:outerShdw>
                </a:effectLst>
              </a:rPr>
              <a:t>Statewide</a:t>
            </a:r>
          </a:p>
          <a:p>
            <a:pPr algn="ctr"/>
            <a:r>
              <a:rPr lang="en-US" sz="3200" dirty="0" smtClean="0">
                <a:effectLst>
                  <a:outerShdw blurRad="38100" dist="38100" dir="2700000" algn="tl">
                    <a:srgbClr val="000000">
                      <a:alpha val="43137"/>
                    </a:srgbClr>
                  </a:outerShdw>
                </a:effectLst>
              </a:rPr>
              <a:t>Self-Advocacy</a:t>
            </a:r>
          </a:p>
          <a:p>
            <a:pPr algn="ctr"/>
            <a:r>
              <a:rPr lang="en-US" sz="3200" dirty="0" smtClean="0">
                <a:effectLst>
                  <a:outerShdw blurRad="38100" dist="38100" dir="2700000" algn="tl">
                    <a:srgbClr val="000000">
                      <a:alpha val="43137"/>
                    </a:srgbClr>
                  </a:outerShdw>
                </a:effectLst>
              </a:rPr>
              <a:t>Organization</a:t>
            </a:r>
            <a:endParaRPr lang="en-US" sz="3200" dirty="0">
              <a:effectLst>
                <a:outerShdw blurRad="38100" dist="38100" dir="2700000" algn="tl">
                  <a:srgbClr val="000000">
                    <a:alpha val="43137"/>
                  </a:srgbClr>
                </a:outerShdw>
              </a:effectLst>
            </a:endParaRPr>
          </a:p>
        </p:txBody>
      </p:sp>
      <p:pic>
        <p:nvPicPr>
          <p:cNvPr id="10" name="Picture 9" descr="10sagroupsri.wmf"/>
          <p:cNvPicPr>
            <a:picLocks noChangeAspect="1"/>
          </p:cNvPicPr>
          <p:nvPr/>
        </p:nvPicPr>
        <p:blipFill>
          <a:blip r:embed="rId3" cstate="print"/>
          <a:stretch>
            <a:fillRect/>
          </a:stretch>
        </p:blipFill>
        <p:spPr>
          <a:xfrm>
            <a:off x="4648200" y="1676400"/>
            <a:ext cx="3922910" cy="4800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96 INC.wmf"/>
          <p:cNvPicPr>
            <a:picLocks noChangeAspect="1"/>
          </p:cNvPicPr>
          <p:nvPr/>
        </p:nvPicPr>
        <p:blipFill>
          <a:blip r:embed="rId3" cstate="print"/>
          <a:stretch>
            <a:fillRect/>
          </a:stretch>
        </p:blipFill>
        <p:spPr>
          <a:xfrm>
            <a:off x="5838512" y="914400"/>
            <a:ext cx="2046914" cy="2743200"/>
          </a:xfrm>
          <a:prstGeom prst="rect">
            <a:avLst/>
          </a:prstGeom>
        </p:spPr>
      </p:pic>
      <p:sp>
        <p:nvSpPr>
          <p:cNvPr id="16" name="TextBox 15"/>
          <p:cNvSpPr txBox="1"/>
          <p:nvPr/>
        </p:nvSpPr>
        <p:spPr>
          <a:xfrm>
            <a:off x="1371058" y="304800"/>
            <a:ext cx="6408870" cy="707886"/>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rPr>
              <a:t>AinA is Almost 20 Years Old! </a:t>
            </a:r>
            <a:endParaRPr lang="en-US" sz="4000" b="1" dirty="0">
              <a:effectLst>
                <a:outerShdw blurRad="38100" dist="38100" dir="2700000" algn="tl">
                  <a:srgbClr val="000000">
                    <a:alpha val="43137"/>
                  </a:srgbClr>
                </a:outerShdw>
              </a:effectLst>
            </a:endParaRPr>
          </a:p>
        </p:txBody>
      </p:sp>
      <p:pic>
        <p:nvPicPr>
          <p:cNvPr id="17" name="Picture 16" descr="aina grow.wmf"/>
          <p:cNvPicPr>
            <a:picLocks noChangeAspect="1"/>
          </p:cNvPicPr>
          <p:nvPr/>
        </p:nvPicPr>
        <p:blipFill>
          <a:blip r:embed="rId4" cstate="print"/>
          <a:stretch>
            <a:fillRect/>
          </a:stretch>
        </p:blipFill>
        <p:spPr>
          <a:xfrm>
            <a:off x="533400" y="990600"/>
            <a:ext cx="2154741" cy="4889500"/>
          </a:xfrm>
          <a:prstGeom prst="rect">
            <a:avLst/>
          </a:prstGeom>
        </p:spPr>
      </p:pic>
      <p:pic>
        <p:nvPicPr>
          <p:cNvPr id="18" name="Picture 17" descr="1992 RI COALITION.wmf"/>
          <p:cNvPicPr>
            <a:picLocks noChangeAspect="1"/>
          </p:cNvPicPr>
          <p:nvPr/>
        </p:nvPicPr>
        <p:blipFill>
          <a:blip r:embed="rId5" cstate="print"/>
          <a:stretch>
            <a:fillRect/>
          </a:stretch>
        </p:blipFill>
        <p:spPr>
          <a:xfrm>
            <a:off x="3048000" y="914400"/>
            <a:ext cx="2133600" cy="2618999"/>
          </a:xfrm>
          <a:prstGeom prst="rect">
            <a:avLst/>
          </a:prstGeom>
        </p:spPr>
      </p:pic>
      <p:pic>
        <p:nvPicPr>
          <p:cNvPr id="25" name="Picture 24" descr="2000 WAVE.wmf"/>
          <p:cNvPicPr>
            <a:picLocks noChangeAspect="1"/>
          </p:cNvPicPr>
          <p:nvPr/>
        </p:nvPicPr>
        <p:blipFill>
          <a:blip r:embed="rId6" cstate="print"/>
          <a:stretch>
            <a:fillRect/>
          </a:stretch>
        </p:blipFill>
        <p:spPr>
          <a:xfrm>
            <a:off x="2994660" y="3652521"/>
            <a:ext cx="2240280" cy="2900363"/>
          </a:xfrm>
          <a:prstGeom prst="rect">
            <a:avLst/>
          </a:prstGeom>
        </p:spPr>
      </p:pic>
      <p:pic>
        <p:nvPicPr>
          <p:cNvPr id="26" name="Picture 25" descr="2010 514 peepsw.wmf"/>
          <p:cNvPicPr>
            <a:picLocks noChangeAspect="1"/>
          </p:cNvPicPr>
          <p:nvPr/>
        </p:nvPicPr>
        <p:blipFill>
          <a:blip r:embed="rId7" cstate="print"/>
          <a:stretch>
            <a:fillRect/>
          </a:stretch>
        </p:blipFill>
        <p:spPr>
          <a:xfrm>
            <a:off x="5734050" y="3655060"/>
            <a:ext cx="2255838" cy="28981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effectLst>
                  <a:outerShdw blurRad="38100" dist="38100" dir="2700000" algn="tl">
                    <a:srgbClr val="000000">
                      <a:alpha val="43137"/>
                    </a:srgbClr>
                  </a:outerShdw>
                </a:effectLst>
              </a:rPr>
              <a:t>Our State Believes in</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Independence and Hope</a:t>
            </a:r>
            <a:endParaRPr lang="en-US" sz="4000" b="1" dirty="0">
              <a:effectLst>
                <a:outerShdw blurRad="38100" dist="38100" dir="2700000" algn="tl">
                  <a:srgbClr val="000000">
                    <a:alpha val="43137"/>
                  </a:srgbClr>
                </a:outerShdw>
              </a:effectLst>
            </a:endParaRPr>
          </a:p>
        </p:txBody>
      </p:sp>
      <p:pic>
        <p:nvPicPr>
          <p:cNvPr id="6" name="Content Placeholder 5" descr="hopeflag.jpg"/>
          <p:cNvPicPr>
            <a:picLocks noGrp="1" noChangeAspect="1"/>
          </p:cNvPicPr>
          <p:nvPr>
            <p:ph idx="1"/>
          </p:nvPr>
        </p:nvPicPr>
        <p:blipFill>
          <a:blip r:embed="rId3" cstate="print"/>
          <a:stretch>
            <a:fillRect/>
          </a:stretch>
        </p:blipFill>
        <p:spPr>
          <a:xfrm>
            <a:off x="4343400" y="1902377"/>
            <a:ext cx="3829050" cy="2904797"/>
          </a:xfrm>
        </p:spPr>
      </p:pic>
      <p:pic>
        <p:nvPicPr>
          <p:cNvPr id="7" name="Picture 6" descr="IndependentMan.jpg"/>
          <p:cNvPicPr>
            <a:picLocks noChangeAspect="1"/>
          </p:cNvPicPr>
          <p:nvPr/>
        </p:nvPicPr>
        <p:blipFill>
          <a:blip r:embed="rId4" cstate="print"/>
          <a:stretch>
            <a:fillRect/>
          </a:stretch>
        </p:blipFill>
        <p:spPr>
          <a:xfrm>
            <a:off x="1066800" y="1447800"/>
            <a:ext cx="2501528" cy="3813950"/>
          </a:xfrm>
          <a:prstGeom prst="rect">
            <a:avLst/>
          </a:prstGeom>
        </p:spPr>
      </p:pic>
      <p:sp>
        <p:nvSpPr>
          <p:cNvPr id="8" name="TextBox 7"/>
          <p:cNvSpPr txBox="1"/>
          <p:nvPr/>
        </p:nvSpPr>
        <p:spPr>
          <a:xfrm>
            <a:off x="152400" y="5334000"/>
            <a:ext cx="8824018" cy="1107996"/>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rPr>
              <a:t>These are part of the Self-Advocacy Movement, too!</a:t>
            </a:r>
          </a:p>
          <a:p>
            <a:pPr algn="ctr"/>
            <a:r>
              <a:rPr lang="en-US" sz="3400" i="1" dirty="0" smtClean="0">
                <a:effectLst>
                  <a:outerShdw blurRad="38100" dist="38100" dir="2700000" algn="tl">
                    <a:srgbClr val="000000">
                      <a:alpha val="43137"/>
                    </a:srgbClr>
                  </a:outerShdw>
                </a:effectLst>
              </a:rPr>
              <a:t>Together</a:t>
            </a:r>
            <a:r>
              <a:rPr lang="en-US" sz="3400" dirty="0" smtClean="0">
                <a:effectLst>
                  <a:outerShdw blurRad="38100" dist="38100" dir="2700000" algn="tl">
                    <a:srgbClr val="000000">
                      <a:alpha val="43137"/>
                    </a:srgbClr>
                  </a:outerShdw>
                </a:effectLst>
              </a:rPr>
              <a:t>, we can make a difference.</a:t>
            </a:r>
            <a:endParaRPr lang="en-US" sz="34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Resources?</a:t>
            </a:r>
            <a:endParaRPr lang="en-US" sz="4000" b="1" dirty="0">
              <a:effectLst>
                <a:outerShdw blurRad="38100" dist="38100" dir="2700000" algn="tl">
                  <a:srgbClr val="000000">
                    <a:alpha val="43137"/>
                  </a:srgbClr>
                </a:outerShdw>
              </a:effectLst>
            </a:endParaRPr>
          </a:p>
        </p:txBody>
      </p:sp>
      <p:grpSp>
        <p:nvGrpSpPr>
          <p:cNvPr id="26" name="Group 25"/>
          <p:cNvGrpSpPr/>
          <p:nvPr/>
        </p:nvGrpSpPr>
        <p:grpSpPr>
          <a:xfrm>
            <a:off x="838200" y="3124200"/>
            <a:ext cx="6858000" cy="1196975"/>
            <a:chOff x="838200" y="3276600"/>
            <a:chExt cx="6858000" cy="1196975"/>
          </a:xfrm>
        </p:grpSpPr>
        <p:pic>
          <p:nvPicPr>
            <p:cNvPr id="14" name="Picture 13" descr="palnowhite.wmf"/>
            <p:cNvPicPr>
              <a:picLocks noChangeAspect="1"/>
            </p:cNvPicPr>
            <p:nvPr/>
          </p:nvPicPr>
          <p:blipFill>
            <a:blip r:embed="rId3" cstate="print">
              <a:clrChange>
                <a:clrFrom>
                  <a:srgbClr val="FFFFFF"/>
                </a:clrFrom>
                <a:clrTo>
                  <a:srgbClr val="FFFFFF">
                    <a:alpha val="0"/>
                  </a:srgbClr>
                </a:clrTo>
              </a:clrChange>
            </a:blip>
            <a:stretch>
              <a:fillRect/>
            </a:stretch>
          </p:blipFill>
          <p:spPr>
            <a:xfrm>
              <a:off x="838200" y="3276600"/>
              <a:ext cx="1193800" cy="1196975"/>
            </a:xfrm>
            <a:prstGeom prst="rect">
              <a:avLst/>
            </a:prstGeom>
          </p:spPr>
        </p:pic>
        <p:sp>
          <p:nvSpPr>
            <p:cNvPr id="16" name="TextBox 15"/>
            <p:cNvSpPr txBox="1"/>
            <p:nvPr/>
          </p:nvSpPr>
          <p:spPr>
            <a:xfrm>
              <a:off x="2286000" y="3336478"/>
              <a:ext cx="54102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PAL is our Fiscal Agent and Long-Time Partner</a:t>
              </a:r>
              <a:endParaRPr lang="en-US" sz="3200" dirty="0">
                <a:effectLst>
                  <a:outerShdw blurRad="38100" dist="38100" dir="2700000" algn="tl">
                    <a:srgbClr val="000000">
                      <a:alpha val="43137"/>
                    </a:srgbClr>
                  </a:outerShdw>
                </a:effectLst>
              </a:endParaRPr>
            </a:p>
          </p:txBody>
        </p:sp>
      </p:grpSp>
      <p:grpSp>
        <p:nvGrpSpPr>
          <p:cNvPr id="24" name="Group 23"/>
          <p:cNvGrpSpPr/>
          <p:nvPr/>
        </p:nvGrpSpPr>
        <p:grpSpPr>
          <a:xfrm>
            <a:off x="1121869" y="1171499"/>
            <a:ext cx="7479206" cy="1828800"/>
            <a:chOff x="1121869" y="1171499"/>
            <a:chExt cx="7479206" cy="1828800"/>
          </a:xfrm>
        </p:grpSpPr>
        <p:pic>
          <p:nvPicPr>
            <p:cNvPr id="4098" name="Picture 2" descr="C:\Users\deb\Pictures\Microsoft Clip Organizer\MC900251061[1].wmf"/>
            <p:cNvPicPr>
              <a:picLocks noChangeAspect="1" noChangeArrowheads="1"/>
            </p:cNvPicPr>
            <p:nvPr/>
          </p:nvPicPr>
          <p:blipFill>
            <a:blip r:embed="rId4" cstate="print"/>
            <a:srcRect/>
            <a:stretch>
              <a:fillRect/>
            </a:stretch>
          </p:blipFill>
          <p:spPr bwMode="auto">
            <a:xfrm>
              <a:off x="1121869" y="1171499"/>
              <a:ext cx="1169412" cy="1828800"/>
            </a:xfrm>
            <a:prstGeom prst="rect">
              <a:avLst/>
            </a:prstGeom>
            <a:noFill/>
          </p:spPr>
        </p:pic>
        <p:grpSp>
          <p:nvGrpSpPr>
            <p:cNvPr id="19" name="Group 18"/>
            <p:cNvGrpSpPr/>
            <p:nvPr/>
          </p:nvGrpSpPr>
          <p:grpSpPr>
            <a:xfrm>
              <a:off x="2286000" y="1336312"/>
              <a:ext cx="6315075" cy="1499175"/>
              <a:chOff x="2286000" y="1981200"/>
              <a:chExt cx="6315075" cy="1499175"/>
            </a:xfrm>
          </p:grpSpPr>
          <p:pic>
            <p:nvPicPr>
              <p:cNvPr id="11" name="Picture 10" descr="header.gif"/>
              <p:cNvPicPr>
                <a:picLocks noChangeAspect="1"/>
              </p:cNvPicPr>
              <p:nvPr/>
            </p:nvPicPr>
            <p:blipFill>
              <a:blip r:embed="rId5" cstate="print"/>
              <a:stretch>
                <a:fillRect/>
              </a:stretch>
            </p:blipFill>
            <p:spPr>
              <a:xfrm>
                <a:off x="2286000" y="1981200"/>
                <a:ext cx="6315075" cy="762000"/>
              </a:xfrm>
              <a:prstGeom prst="rect">
                <a:avLst/>
              </a:prstGeom>
            </p:spPr>
          </p:pic>
          <p:sp>
            <p:nvSpPr>
              <p:cNvPr id="17" name="TextBox 16"/>
              <p:cNvSpPr txBox="1"/>
              <p:nvPr/>
            </p:nvSpPr>
            <p:spPr>
              <a:xfrm>
                <a:off x="2286000" y="2895600"/>
                <a:ext cx="5562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100% of our Operating Budget</a:t>
                </a:r>
                <a:endParaRPr lang="en-US" sz="3200" dirty="0">
                  <a:effectLst>
                    <a:outerShdw blurRad="38100" dist="38100" dir="2700000" algn="tl">
                      <a:srgbClr val="000000">
                        <a:alpha val="43137"/>
                      </a:srgbClr>
                    </a:outerShdw>
                  </a:effectLst>
                </a:endParaRPr>
              </a:p>
            </p:txBody>
          </p:sp>
        </p:grpSp>
      </p:grpSp>
      <p:grpSp>
        <p:nvGrpSpPr>
          <p:cNvPr id="29" name="Group 28"/>
          <p:cNvGrpSpPr/>
          <p:nvPr/>
        </p:nvGrpSpPr>
        <p:grpSpPr>
          <a:xfrm>
            <a:off x="457200" y="4495800"/>
            <a:ext cx="7611345" cy="741578"/>
            <a:chOff x="457200" y="4800600"/>
            <a:chExt cx="7611345" cy="741578"/>
          </a:xfrm>
        </p:grpSpPr>
        <p:pic>
          <p:nvPicPr>
            <p:cNvPr id="4101" name="Picture 5" descr="C:\Users\deb\AppData\Local\Microsoft\Windows\Temporary Internet Files\Content.IE5\FWQ2PXUA\MC900012844[1].wmf"/>
            <p:cNvPicPr>
              <a:picLocks noChangeAspect="1" noChangeArrowheads="1"/>
            </p:cNvPicPr>
            <p:nvPr/>
          </p:nvPicPr>
          <p:blipFill>
            <a:blip r:embed="rId6" cstate="print"/>
            <a:srcRect/>
            <a:stretch>
              <a:fillRect/>
            </a:stretch>
          </p:blipFill>
          <p:spPr bwMode="auto">
            <a:xfrm>
              <a:off x="457200" y="4800600"/>
              <a:ext cx="1828800" cy="741578"/>
            </a:xfrm>
            <a:prstGeom prst="rect">
              <a:avLst/>
            </a:prstGeom>
            <a:noFill/>
          </p:spPr>
        </p:pic>
        <p:sp>
          <p:nvSpPr>
            <p:cNvPr id="25" name="TextBox 24"/>
            <p:cNvSpPr txBox="1"/>
            <p:nvPr/>
          </p:nvSpPr>
          <p:spPr>
            <a:xfrm>
              <a:off x="2286000" y="4879002"/>
              <a:ext cx="5782545" cy="584775"/>
            </a:xfrm>
            <a:prstGeom prst="rect">
              <a:avLst/>
            </a:prstGeom>
            <a:noFill/>
          </p:spPr>
          <p:txBody>
            <a:bodyPr wrap="none" rtlCol="0">
              <a:spAutoFit/>
            </a:bodyPr>
            <a:lstStyle/>
            <a:p>
              <a:r>
                <a:rPr lang="en-US" sz="3200" dirty="0" smtClean="0">
                  <a:effectLst>
                    <a:outerShdw blurRad="38100" dist="38100" dir="2700000" algn="tl">
                      <a:srgbClr val="000000">
                        <a:alpha val="43137"/>
                      </a:srgbClr>
                    </a:outerShdw>
                  </a:effectLst>
                </a:rPr>
                <a:t>Organizations</a:t>
              </a:r>
              <a:r>
                <a:rPr lang="en-US" sz="3200" dirty="0" smtClean="0"/>
                <a:t>, Business &amp; Friends</a:t>
              </a:r>
              <a:endParaRPr lang="en-US" sz="3200" dirty="0"/>
            </a:p>
          </p:txBody>
        </p:sp>
      </p:grpSp>
      <p:pic>
        <p:nvPicPr>
          <p:cNvPr id="4102" name="Picture 6" descr="C:\Users\deb\AppData\Local\Microsoft\Windows\Temporary Internet Files\Content.IE5\FWQ2PXUA\MC900196298[1].wmf"/>
          <p:cNvPicPr>
            <a:picLocks noChangeAspect="1" noChangeArrowheads="1"/>
          </p:cNvPicPr>
          <p:nvPr/>
        </p:nvPicPr>
        <p:blipFill>
          <a:blip r:embed="rId7" cstate="print"/>
          <a:srcRect/>
          <a:stretch>
            <a:fillRect/>
          </a:stretch>
        </p:blipFill>
        <p:spPr bwMode="auto">
          <a:xfrm>
            <a:off x="762000" y="5410200"/>
            <a:ext cx="1122359" cy="1133551"/>
          </a:xfrm>
          <a:prstGeom prst="rect">
            <a:avLst/>
          </a:prstGeom>
          <a:noFill/>
        </p:spPr>
      </p:pic>
      <p:sp>
        <p:nvSpPr>
          <p:cNvPr id="30" name="TextBox 29"/>
          <p:cNvSpPr txBox="1"/>
          <p:nvPr/>
        </p:nvSpPr>
        <p:spPr>
          <a:xfrm>
            <a:off x="2286000" y="5562600"/>
            <a:ext cx="56388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Other “Income”</a:t>
            </a:r>
            <a:endParaRPr lang="en-US" sz="3200"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4000" dirty="0" smtClean="0">
                <a:effectLst>
                  <a:outerShdw blurRad="38100" dist="38100" dir="2700000" algn="tl">
                    <a:srgbClr val="000000">
                      <a:alpha val="43137"/>
                    </a:srgbClr>
                  </a:outerShdw>
                </a:effectLst>
              </a:rPr>
              <a:t>Other Resource?</a:t>
            </a:r>
            <a:endParaRPr lang="en-US" sz="4000" dirty="0">
              <a:effectLst>
                <a:outerShdw blurRad="38100" dist="38100" dir="2700000" algn="tl">
                  <a:srgbClr val="000000">
                    <a:alpha val="43137"/>
                  </a:srgbClr>
                </a:outerShdw>
              </a:effectLst>
            </a:endParaRPr>
          </a:p>
        </p:txBody>
      </p:sp>
      <p:pic>
        <p:nvPicPr>
          <p:cNvPr id="4" name="Content Placeholder 6" descr="COFFEY KAREN.jpg"/>
          <p:cNvPicPr>
            <a:picLocks noGrp="1" noChangeAspect="1"/>
          </p:cNvPicPr>
          <p:nvPr>
            <p:ph idx="1"/>
          </p:nvPr>
        </p:nvPicPr>
        <p:blipFill>
          <a:blip r:embed="rId3" cstate="print"/>
          <a:stretch>
            <a:fillRect/>
          </a:stretch>
        </p:blipFill>
        <p:spPr>
          <a:xfrm>
            <a:off x="2133600" y="2225040"/>
            <a:ext cx="1115568" cy="1280160"/>
          </a:xfrm>
        </p:spPr>
      </p:pic>
      <p:pic>
        <p:nvPicPr>
          <p:cNvPr id="6" name="Picture 5" descr="DECOSTA CRYSTAL.jpg"/>
          <p:cNvPicPr>
            <a:picLocks noChangeAspect="1"/>
          </p:cNvPicPr>
          <p:nvPr/>
        </p:nvPicPr>
        <p:blipFill>
          <a:blip r:embed="rId4" cstate="print"/>
          <a:stretch>
            <a:fillRect/>
          </a:stretch>
        </p:blipFill>
        <p:spPr>
          <a:xfrm>
            <a:off x="457200" y="609600"/>
            <a:ext cx="1165860" cy="1088136"/>
          </a:xfrm>
          <a:prstGeom prst="rect">
            <a:avLst/>
          </a:prstGeom>
        </p:spPr>
      </p:pic>
      <p:pic>
        <p:nvPicPr>
          <p:cNvPr id="7" name="Picture 6" descr="DELLAGROTTA CELESTE.jpg"/>
          <p:cNvPicPr>
            <a:picLocks noChangeAspect="1"/>
          </p:cNvPicPr>
          <p:nvPr/>
        </p:nvPicPr>
        <p:blipFill>
          <a:blip r:embed="rId5" cstate="print"/>
          <a:stretch>
            <a:fillRect/>
          </a:stretch>
        </p:blipFill>
        <p:spPr>
          <a:xfrm>
            <a:off x="7391400" y="792480"/>
            <a:ext cx="1028700" cy="960120"/>
          </a:xfrm>
          <a:prstGeom prst="rect">
            <a:avLst/>
          </a:prstGeom>
        </p:spPr>
      </p:pic>
      <p:pic>
        <p:nvPicPr>
          <p:cNvPr id="9" name="Picture 8" descr="GUY BILL.jpg"/>
          <p:cNvPicPr>
            <a:picLocks noChangeAspect="1"/>
          </p:cNvPicPr>
          <p:nvPr/>
        </p:nvPicPr>
        <p:blipFill>
          <a:blip r:embed="rId6" cstate="print"/>
          <a:stretch>
            <a:fillRect/>
          </a:stretch>
        </p:blipFill>
        <p:spPr>
          <a:xfrm>
            <a:off x="609600" y="2721864"/>
            <a:ext cx="1029843" cy="1088136"/>
          </a:xfrm>
          <a:prstGeom prst="rect">
            <a:avLst/>
          </a:prstGeom>
        </p:spPr>
      </p:pic>
      <p:pic>
        <p:nvPicPr>
          <p:cNvPr id="10" name="Picture 9" descr="merris penny.jpg"/>
          <p:cNvPicPr>
            <a:picLocks noChangeAspect="1"/>
          </p:cNvPicPr>
          <p:nvPr/>
        </p:nvPicPr>
        <p:blipFill>
          <a:blip r:embed="rId7" cstate="print"/>
          <a:stretch>
            <a:fillRect/>
          </a:stretch>
        </p:blipFill>
        <p:spPr>
          <a:xfrm>
            <a:off x="1066800" y="1655064"/>
            <a:ext cx="979322" cy="1088136"/>
          </a:xfrm>
          <a:prstGeom prst="rect">
            <a:avLst/>
          </a:prstGeom>
        </p:spPr>
      </p:pic>
      <p:pic>
        <p:nvPicPr>
          <p:cNvPr id="11" name="Picture 10" descr="MONAGHAN PAM.jpg"/>
          <p:cNvPicPr>
            <a:picLocks noChangeAspect="1"/>
          </p:cNvPicPr>
          <p:nvPr/>
        </p:nvPicPr>
        <p:blipFill>
          <a:blip r:embed="rId8" cstate="print"/>
          <a:stretch>
            <a:fillRect/>
          </a:stretch>
        </p:blipFill>
        <p:spPr>
          <a:xfrm>
            <a:off x="7543800" y="2590800"/>
            <a:ext cx="1028700" cy="960120"/>
          </a:xfrm>
          <a:prstGeom prst="rect">
            <a:avLst/>
          </a:prstGeom>
        </p:spPr>
      </p:pic>
      <p:pic>
        <p:nvPicPr>
          <p:cNvPr id="12" name="Picture 11" descr="MORIARTY DAN.jpg"/>
          <p:cNvPicPr>
            <a:picLocks noChangeAspect="1"/>
          </p:cNvPicPr>
          <p:nvPr/>
        </p:nvPicPr>
        <p:blipFill>
          <a:blip r:embed="rId9" cstate="print"/>
          <a:stretch>
            <a:fillRect/>
          </a:stretch>
        </p:blipFill>
        <p:spPr>
          <a:xfrm>
            <a:off x="5867400" y="1295400"/>
            <a:ext cx="1028700" cy="960120"/>
          </a:xfrm>
          <a:prstGeom prst="rect">
            <a:avLst/>
          </a:prstGeom>
        </p:spPr>
      </p:pic>
      <p:pic>
        <p:nvPicPr>
          <p:cNvPr id="13" name="Picture 12" descr="PARTINGTON BILL.jpg"/>
          <p:cNvPicPr>
            <a:picLocks noChangeAspect="1"/>
          </p:cNvPicPr>
          <p:nvPr/>
        </p:nvPicPr>
        <p:blipFill>
          <a:blip r:embed="rId10" cstate="print"/>
          <a:stretch>
            <a:fillRect/>
          </a:stretch>
        </p:blipFill>
        <p:spPr>
          <a:xfrm>
            <a:off x="1524000" y="5181600"/>
            <a:ext cx="1143000" cy="1066800"/>
          </a:xfrm>
          <a:prstGeom prst="rect">
            <a:avLst/>
          </a:prstGeom>
        </p:spPr>
      </p:pic>
      <p:pic>
        <p:nvPicPr>
          <p:cNvPr id="14" name="Picture 13" descr="TAYLOR MINDY.jpg"/>
          <p:cNvPicPr>
            <a:picLocks noChangeAspect="1"/>
          </p:cNvPicPr>
          <p:nvPr/>
        </p:nvPicPr>
        <p:blipFill>
          <a:blip r:embed="rId11" cstate="print"/>
          <a:stretch>
            <a:fillRect/>
          </a:stretch>
        </p:blipFill>
        <p:spPr>
          <a:xfrm>
            <a:off x="7315200" y="1676400"/>
            <a:ext cx="1028700" cy="960120"/>
          </a:xfrm>
          <a:prstGeom prst="rect">
            <a:avLst/>
          </a:prstGeom>
        </p:spPr>
      </p:pic>
      <p:pic>
        <p:nvPicPr>
          <p:cNvPr id="16" name="Picture 15" descr="pride-jimmy.jpg"/>
          <p:cNvPicPr>
            <a:picLocks noChangeAspect="1"/>
          </p:cNvPicPr>
          <p:nvPr/>
        </p:nvPicPr>
        <p:blipFill>
          <a:blip r:embed="rId12" cstate="print"/>
          <a:stretch>
            <a:fillRect/>
          </a:stretch>
        </p:blipFill>
        <p:spPr>
          <a:xfrm>
            <a:off x="3657600" y="1295400"/>
            <a:ext cx="1866900" cy="1866900"/>
          </a:xfrm>
          <a:prstGeom prst="rect">
            <a:avLst/>
          </a:prstGeom>
        </p:spPr>
      </p:pic>
      <p:pic>
        <p:nvPicPr>
          <p:cNvPr id="17" name="Picture 16" descr="IMG_7032.JPG"/>
          <p:cNvPicPr>
            <a:picLocks noChangeAspect="1"/>
          </p:cNvPicPr>
          <p:nvPr/>
        </p:nvPicPr>
        <p:blipFill>
          <a:blip r:embed="rId13" cstate="print"/>
          <a:stretch>
            <a:fillRect/>
          </a:stretch>
        </p:blipFill>
        <p:spPr>
          <a:xfrm>
            <a:off x="457200" y="5181600"/>
            <a:ext cx="1164450" cy="1164450"/>
          </a:xfrm>
          <a:prstGeom prst="rect">
            <a:avLst/>
          </a:prstGeom>
        </p:spPr>
      </p:pic>
      <p:pic>
        <p:nvPicPr>
          <p:cNvPr id="18" name="Picture 17" descr="IMG_3851.JPG"/>
          <p:cNvPicPr>
            <a:picLocks noChangeAspect="1"/>
          </p:cNvPicPr>
          <p:nvPr/>
        </p:nvPicPr>
        <p:blipFill>
          <a:blip r:embed="rId14" cstate="print"/>
          <a:stretch>
            <a:fillRect/>
          </a:stretch>
        </p:blipFill>
        <p:spPr>
          <a:xfrm>
            <a:off x="1981200" y="1066800"/>
            <a:ext cx="1153515" cy="1153515"/>
          </a:xfrm>
          <a:prstGeom prst="rect">
            <a:avLst/>
          </a:prstGeom>
        </p:spPr>
      </p:pic>
      <p:pic>
        <p:nvPicPr>
          <p:cNvPr id="19" name="Picture 18" descr="IMG_6318.JPG"/>
          <p:cNvPicPr>
            <a:picLocks noChangeAspect="1"/>
          </p:cNvPicPr>
          <p:nvPr/>
        </p:nvPicPr>
        <p:blipFill>
          <a:blip r:embed="rId15" cstate="print"/>
          <a:stretch>
            <a:fillRect/>
          </a:stretch>
        </p:blipFill>
        <p:spPr>
          <a:xfrm>
            <a:off x="5791200" y="5486400"/>
            <a:ext cx="1093050" cy="1093050"/>
          </a:xfrm>
          <a:prstGeom prst="rect">
            <a:avLst/>
          </a:prstGeom>
        </p:spPr>
      </p:pic>
      <p:pic>
        <p:nvPicPr>
          <p:cNvPr id="20" name="Picture 19" descr="IMG_0754.JPG"/>
          <p:cNvPicPr>
            <a:picLocks noChangeAspect="1"/>
          </p:cNvPicPr>
          <p:nvPr/>
        </p:nvPicPr>
        <p:blipFill>
          <a:blip r:embed="rId16" cstate="print"/>
          <a:stretch>
            <a:fillRect/>
          </a:stretch>
        </p:blipFill>
        <p:spPr>
          <a:xfrm>
            <a:off x="3352800" y="5410200"/>
            <a:ext cx="1066800" cy="1066800"/>
          </a:xfrm>
          <a:prstGeom prst="rect">
            <a:avLst/>
          </a:prstGeom>
        </p:spPr>
      </p:pic>
      <p:pic>
        <p:nvPicPr>
          <p:cNvPr id="21" name="Picture 20" descr="IMG_0827.jpg"/>
          <p:cNvPicPr>
            <a:picLocks noChangeAspect="1"/>
          </p:cNvPicPr>
          <p:nvPr/>
        </p:nvPicPr>
        <p:blipFill>
          <a:blip r:embed="rId17" cstate="print"/>
          <a:stretch>
            <a:fillRect/>
          </a:stretch>
        </p:blipFill>
        <p:spPr>
          <a:xfrm>
            <a:off x="6858000" y="5334000"/>
            <a:ext cx="1066800" cy="1066800"/>
          </a:xfrm>
          <a:prstGeom prst="rect">
            <a:avLst/>
          </a:prstGeom>
        </p:spPr>
      </p:pic>
      <p:pic>
        <p:nvPicPr>
          <p:cNvPr id="5" name="Picture 4" descr="COLE PAT.jpg"/>
          <p:cNvPicPr>
            <a:picLocks noChangeAspect="1"/>
          </p:cNvPicPr>
          <p:nvPr/>
        </p:nvPicPr>
        <p:blipFill>
          <a:blip r:embed="rId18" cstate="print"/>
          <a:stretch>
            <a:fillRect/>
          </a:stretch>
        </p:blipFill>
        <p:spPr>
          <a:xfrm>
            <a:off x="7696200" y="4626864"/>
            <a:ext cx="1165860" cy="1088136"/>
          </a:xfrm>
          <a:prstGeom prst="rect">
            <a:avLst/>
          </a:prstGeom>
        </p:spPr>
      </p:pic>
      <p:pic>
        <p:nvPicPr>
          <p:cNvPr id="22" name="Picture 21" descr="IMG_7334.JPG"/>
          <p:cNvPicPr>
            <a:picLocks noChangeAspect="1"/>
          </p:cNvPicPr>
          <p:nvPr/>
        </p:nvPicPr>
        <p:blipFill>
          <a:blip r:embed="rId19" cstate="print"/>
          <a:stretch>
            <a:fillRect/>
          </a:stretch>
        </p:blipFill>
        <p:spPr>
          <a:xfrm>
            <a:off x="6355650" y="2317050"/>
            <a:ext cx="1035750" cy="1035750"/>
          </a:xfrm>
          <a:prstGeom prst="rect">
            <a:avLst/>
          </a:prstGeom>
        </p:spPr>
      </p:pic>
      <p:pic>
        <p:nvPicPr>
          <p:cNvPr id="23" name="Picture 22" descr="JONI.jpg"/>
          <p:cNvPicPr>
            <a:picLocks noChangeAspect="1"/>
          </p:cNvPicPr>
          <p:nvPr/>
        </p:nvPicPr>
        <p:blipFill>
          <a:blip r:embed="rId20" cstate="print"/>
          <a:stretch>
            <a:fillRect/>
          </a:stretch>
        </p:blipFill>
        <p:spPr>
          <a:xfrm>
            <a:off x="7543800" y="3429000"/>
            <a:ext cx="1250250" cy="1250250"/>
          </a:xfrm>
          <a:prstGeom prst="rect">
            <a:avLst/>
          </a:prstGeom>
        </p:spPr>
      </p:pic>
      <p:pic>
        <p:nvPicPr>
          <p:cNvPr id="24" name="Picture 23" descr="IMG_6897.JPG"/>
          <p:cNvPicPr>
            <a:picLocks noChangeAspect="1"/>
          </p:cNvPicPr>
          <p:nvPr/>
        </p:nvPicPr>
        <p:blipFill>
          <a:blip r:embed="rId21" cstate="print"/>
          <a:stretch>
            <a:fillRect/>
          </a:stretch>
        </p:blipFill>
        <p:spPr>
          <a:xfrm>
            <a:off x="2514600" y="4419600"/>
            <a:ext cx="1097850" cy="1097850"/>
          </a:xfrm>
          <a:prstGeom prst="rect">
            <a:avLst/>
          </a:prstGeom>
        </p:spPr>
      </p:pic>
      <p:pic>
        <p:nvPicPr>
          <p:cNvPr id="25" name="Picture 24" descr="CHRISP2.JPG"/>
          <p:cNvPicPr>
            <a:picLocks noChangeAspect="1"/>
          </p:cNvPicPr>
          <p:nvPr/>
        </p:nvPicPr>
        <p:blipFill>
          <a:blip r:embed="rId22" cstate="print"/>
          <a:stretch>
            <a:fillRect/>
          </a:stretch>
        </p:blipFill>
        <p:spPr>
          <a:xfrm>
            <a:off x="533400" y="4038600"/>
            <a:ext cx="1205865" cy="1205865"/>
          </a:xfrm>
          <a:prstGeom prst="rect">
            <a:avLst/>
          </a:prstGeom>
        </p:spPr>
      </p:pic>
      <p:pic>
        <p:nvPicPr>
          <p:cNvPr id="27" name="Picture 26" descr="IMG_0053.JPG"/>
          <p:cNvPicPr>
            <a:picLocks noChangeAspect="1"/>
          </p:cNvPicPr>
          <p:nvPr/>
        </p:nvPicPr>
        <p:blipFill>
          <a:blip r:embed="rId23" cstate="print"/>
          <a:stretch>
            <a:fillRect/>
          </a:stretch>
        </p:blipFill>
        <p:spPr>
          <a:xfrm>
            <a:off x="6400800" y="3657600"/>
            <a:ext cx="1250250" cy="1250250"/>
          </a:xfrm>
          <a:prstGeom prst="rect">
            <a:avLst/>
          </a:prstGeom>
        </p:spPr>
      </p:pic>
      <p:pic>
        <p:nvPicPr>
          <p:cNvPr id="28" name="Picture 27" descr="IMG_0186.JPG"/>
          <p:cNvPicPr>
            <a:picLocks noChangeAspect="1"/>
          </p:cNvPicPr>
          <p:nvPr/>
        </p:nvPicPr>
        <p:blipFill>
          <a:blip r:embed="rId24" cstate="print"/>
          <a:stretch>
            <a:fillRect/>
          </a:stretch>
        </p:blipFill>
        <p:spPr>
          <a:xfrm>
            <a:off x="1600200" y="3505200"/>
            <a:ext cx="1066800" cy="1066800"/>
          </a:xfrm>
          <a:prstGeom prst="rect">
            <a:avLst/>
          </a:prstGeom>
        </p:spPr>
      </p:pic>
      <p:pic>
        <p:nvPicPr>
          <p:cNvPr id="29" name="Picture 28" descr="IMG_0632.JPG"/>
          <p:cNvPicPr>
            <a:picLocks noChangeAspect="1"/>
          </p:cNvPicPr>
          <p:nvPr/>
        </p:nvPicPr>
        <p:blipFill>
          <a:blip r:embed="rId25" cstate="print"/>
          <a:stretch>
            <a:fillRect/>
          </a:stretch>
        </p:blipFill>
        <p:spPr>
          <a:xfrm>
            <a:off x="5334000" y="4343400"/>
            <a:ext cx="1143000" cy="1143000"/>
          </a:xfrm>
          <a:prstGeom prst="rect">
            <a:avLst/>
          </a:prstGeom>
        </p:spPr>
      </p:pic>
      <p:pic>
        <p:nvPicPr>
          <p:cNvPr id="30" name="Picture 29" descr="IMG_0635.JPG"/>
          <p:cNvPicPr>
            <a:picLocks noChangeAspect="1"/>
          </p:cNvPicPr>
          <p:nvPr/>
        </p:nvPicPr>
        <p:blipFill>
          <a:blip r:embed="rId26" cstate="print"/>
          <a:stretch>
            <a:fillRect/>
          </a:stretch>
        </p:blipFill>
        <p:spPr>
          <a:xfrm>
            <a:off x="4419600" y="5257800"/>
            <a:ext cx="1143000" cy="1143000"/>
          </a:xfrm>
          <a:prstGeom prst="rect">
            <a:avLst/>
          </a:prstGeom>
        </p:spPr>
      </p:pic>
      <p:sp>
        <p:nvSpPr>
          <p:cNvPr id="15" name="TextBox 14"/>
          <p:cNvSpPr txBox="1"/>
          <p:nvPr/>
        </p:nvSpPr>
        <p:spPr>
          <a:xfrm>
            <a:off x="2743200" y="3078540"/>
            <a:ext cx="3699795" cy="1569660"/>
          </a:xfrm>
          <a:prstGeom prst="rect">
            <a:avLst/>
          </a:prstGeom>
          <a:noFill/>
        </p:spPr>
        <p:txBody>
          <a:bodyPr wrap="none" rtlCol="0">
            <a:spAutoFit/>
          </a:bodyPr>
          <a:lstStyle/>
          <a:p>
            <a:pPr algn="ctr"/>
            <a:r>
              <a:rPr lang="en-US" sz="4800" b="1" dirty="0" smtClean="0">
                <a:effectLst>
                  <a:outerShdw blurRad="38100" dist="38100" dir="2700000" algn="tl">
                    <a:srgbClr val="000000">
                      <a:alpha val="43137"/>
                    </a:srgbClr>
                  </a:outerShdw>
                </a:effectLst>
              </a:rPr>
              <a:t>People Power</a:t>
            </a:r>
          </a:p>
          <a:p>
            <a:pPr algn="ctr"/>
            <a:r>
              <a:rPr lang="en-US" sz="4800" b="1" dirty="0" smtClean="0">
                <a:effectLst>
                  <a:outerShdw blurRad="38100" dist="38100" dir="2700000" algn="tl">
                    <a:srgbClr val="000000">
                      <a:alpha val="43137"/>
                    </a:srgbClr>
                  </a:outerShdw>
                </a:effectLst>
              </a:rPr>
              <a:t>PLUS!</a:t>
            </a:r>
            <a:endParaRPr lang="en-US" sz="4800"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219"/>
            <a:ext cx="8229600" cy="1143000"/>
          </a:xfrm>
        </p:spPr>
        <p:txBody>
          <a:bodyPr>
            <a:normAutofit/>
          </a:bodyPr>
          <a:lstStyle/>
          <a:p>
            <a:r>
              <a:rPr lang="en-US" sz="4000" b="1" dirty="0" smtClean="0">
                <a:effectLst>
                  <a:outerShdw blurRad="38100" dist="38100" dir="2700000" algn="tl">
                    <a:srgbClr val="000000">
                      <a:alpha val="43137"/>
                    </a:srgbClr>
                  </a:outerShdw>
                </a:effectLst>
              </a:rPr>
              <a:t>What Works in RI?</a:t>
            </a:r>
            <a:endParaRPr lang="en-US" sz="4000" b="1" dirty="0">
              <a:effectLst>
                <a:outerShdw blurRad="38100" dist="38100" dir="2700000" algn="tl">
                  <a:srgbClr val="000000">
                    <a:alpha val="43137"/>
                  </a:srgbClr>
                </a:outerShdw>
              </a:effectLst>
            </a:endParaRPr>
          </a:p>
        </p:txBody>
      </p:sp>
      <p:sp>
        <p:nvSpPr>
          <p:cNvPr id="21" name="TextBox 20"/>
          <p:cNvSpPr txBox="1"/>
          <p:nvPr/>
        </p:nvSpPr>
        <p:spPr>
          <a:xfrm>
            <a:off x="2886153" y="2667000"/>
            <a:ext cx="2794355" cy="3231654"/>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Being small</a:t>
            </a:r>
          </a:p>
          <a:p>
            <a:pPr algn="ctr"/>
            <a:r>
              <a:rPr lang="en-US" sz="4400" dirty="0" smtClean="0">
                <a:effectLst>
                  <a:outerShdw blurRad="38100" dist="38100" dir="2700000" algn="tl">
                    <a:srgbClr val="000000">
                      <a:alpha val="43137"/>
                    </a:srgbClr>
                  </a:outerShdw>
                </a:effectLst>
              </a:rPr>
              <a:t>is a</a:t>
            </a:r>
          </a:p>
          <a:p>
            <a:pPr algn="ctr"/>
            <a:r>
              <a:rPr lang="en-US" sz="7200" b="1" dirty="0" smtClean="0">
                <a:solidFill>
                  <a:srgbClr val="FFFF00"/>
                </a:solidFill>
                <a:effectLst>
                  <a:outerShdw blurRad="38100" dist="38100" dir="2700000" algn="tl">
                    <a:srgbClr val="000000">
                      <a:alpha val="43137"/>
                    </a:srgbClr>
                  </a:outerShdw>
                </a:effectLst>
              </a:rPr>
              <a:t>BIG</a:t>
            </a:r>
          </a:p>
          <a:p>
            <a:pPr algn="ctr"/>
            <a:r>
              <a:rPr lang="en-US" sz="4400" dirty="0" smtClean="0">
                <a:effectLst>
                  <a:outerShdw blurRad="38100" dist="38100" dir="2700000" algn="tl">
                    <a:srgbClr val="000000">
                      <a:alpha val="43137"/>
                    </a:srgbClr>
                  </a:outerShdw>
                </a:effectLst>
              </a:rPr>
              <a:t>Deal!</a:t>
            </a:r>
            <a:endParaRPr lang="en-US" sz="4400"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219"/>
            <a:ext cx="8229600" cy="1143000"/>
          </a:xfrm>
        </p:spPr>
        <p:txBody>
          <a:bodyPr>
            <a:normAutofit/>
          </a:bodyPr>
          <a:lstStyle/>
          <a:p>
            <a:r>
              <a:rPr lang="en-US" sz="4000" b="1" dirty="0" smtClean="0">
                <a:effectLst>
                  <a:outerShdw blurRad="38100" dist="38100" dir="2700000" algn="tl">
                    <a:srgbClr val="000000">
                      <a:alpha val="43137"/>
                    </a:srgbClr>
                  </a:outerShdw>
                </a:effectLst>
              </a:rPr>
              <a:t>What Works in RI?</a:t>
            </a:r>
            <a:endParaRPr lang="en-US" sz="4000" b="1" dirty="0">
              <a:effectLst>
                <a:outerShdw blurRad="38100" dist="38100" dir="2700000" algn="tl">
                  <a:srgbClr val="000000">
                    <a:alpha val="43137"/>
                  </a:srgbClr>
                </a:outerShdw>
              </a:effectLst>
            </a:endParaRPr>
          </a:p>
        </p:txBody>
      </p:sp>
      <p:sp>
        <p:nvSpPr>
          <p:cNvPr id="21" name="TextBox 20"/>
          <p:cNvSpPr txBox="1"/>
          <p:nvPr/>
        </p:nvSpPr>
        <p:spPr>
          <a:xfrm>
            <a:off x="4038600" y="1981200"/>
            <a:ext cx="3274486" cy="2123658"/>
          </a:xfrm>
          <a:prstGeom prst="rect">
            <a:avLst/>
          </a:prstGeom>
          <a:noFill/>
        </p:spPr>
        <p:txBody>
          <a:bodyPr wrap="none" rtlCol="0">
            <a:spAutoFit/>
          </a:bodyPr>
          <a:lstStyle/>
          <a:p>
            <a:pPr algn="ctr"/>
            <a:r>
              <a:rPr lang="en-US" sz="4400" dirty="0" smtClean="0">
                <a:effectLst>
                  <a:outerShdw blurRad="38100" dist="38100" dir="2700000" algn="tl">
                    <a:srgbClr val="000000">
                      <a:alpha val="43137"/>
                    </a:srgbClr>
                  </a:outerShdw>
                </a:effectLst>
              </a:rPr>
              <a:t>Collaboration</a:t>
            </a:r>
          </a:p>
          <a:p>
            <a:pPr algn="ctr"/>
            <a:r>
              <a:rPr lang="en-US" sz="4400" dirty="0" smtClean="0">
                <a:effectLst>
                  <a:outerShdw blurRad="38100" dist="38100" dir="2700000" algn="tl">
                    <a:srgbClr val="000000">
                      <a:alpha val="43137"/>
                    </a:srgbClr>
                  </a:outerShdw>
                </a:effectLst>
              </a:rPr>
              <a:t>and</a:t>
            </a:r>
          </a:p>
          <a:p>
            <a:pPr algn="ctr"/>
            <a:r>
              <a:rPr lang="en-US" sz="4400" dirty="0" smtClean="0">
                <a:effectLst>
                  <a:outerShdw blurRad="38100" dist="38100" dir="2700000" algn="tl">
                    <a:srgbClr val="000000">
                      <a:alpha val="43137"/>
                    </a:srgbClr>
                  </a:outerShdw>
                </a:effectLst>
              </a:rPr>
              <a:t>Teamwork</a:t>
            </a:r>
          </a:p>
        </p:txBody>
      </p:sp>
      <p:pic>
        <p:nvPicPr>
          <p:cNvPr id="6" name="Picture 2" descr="C:\Users\deb\AppData\Local\Microsoft\Windows\Temporary Internet Files\Content.IE5\3EK1YQO6\MC900295860[1].wmf"/>
          <p:cNvPicPr>
            <a:picLocks noChangeAspect="1" noChangeArrowheads="1"/>
          </p:cNvPicPr>
          <p:nvPr/>
        </p:nvPicPr>
        <p:blipFill>
          <a:blip r:embed="rId3" cstate="print"/>
          <a:srcRect/>
          <a:stretch>
            <a:fillRect/>
          </a:stretch>
        </p:blipFill>
        <p:spPr bwMode="auto">
          <a:xfrm>
            <a:off x="304800" y="1524000"/>
            <a:ext cx="3304515" cy="4557782"/>
          </a:xfrm>
          <a:prstGeom prst="rect">
            <a:avLst/>
          </a:prstGeom>
          <a:noFill/>
        </p:spPr>
      </p:pic>
      <p:pic>
        <p:nvPicPr>
          <p:cNvPr id="11269" name="Picture 5" descr="C:\Users\deb\AppData\Local\Microsoft\Windows\Temporary Internet Files\Content.IE5\7YJ8PA9W\MC900389192[1].wmf"/>
          <p:cNvPicPr>
            <a:picLocks noChangeAspect="1" noChangeArrowheads="1"/>
          </p:cNvPicPr>
          <p:nvPr/>
        </p:nvPicPr>
        <p:blipFill>
          <a:blip r:embed="rId4" cstate="print"/>
          <a:srcRect/>
          <a:stretch>
            <a:fillRect/>
          </a:stretch>
        </p:blipFill>
        <p:spPr bwMode="auto">
          <a:xfrm>
            <a:off x="4572000" y="4267200"/>
            <a:ext cx="2326538" cy="216191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Custom 1">
      <a:dk1>
        <a:srgbClr val="FFFFFF"/>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rerportfonts">
      <a:majorFont>
        <a:latin typeface="Calibri"/>
        <a:ea typeface=""/>
        <a:cs typeface=""/>
      </a:majorFont>
      <a:minorFont>
        <a:latin typeface="Calibri"/>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TotalTime>
  <Words>2082</Words>
  <Application>Microsoft Office PowerPoint</Application>
  <PresentationFormat>On-screen Show (4:3)</PresentationFormat>
  <Paragraphs>339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10 Minutes??</vt:lpstr>
      <vt:lpstr>Self-Advocacy in Rhode Island?</vt:lpstr>
      <vt:lpstr>Slide 4</vt:lpstr>
      <vt:lpstr>Our State Believes in Independence and Hope</vt:lpstr>
      <vt:lpstr>Resources?</vt:lpstr>
      <vt:lpstr>Other Resource?</vt:lpstr>
      <vt:lpstr>What Works in RI?</vt:lpstr>
      <vt:lpstr>What Works in RI?</vt:lpstr>
      <vt:lpstr>What Works in RI?</vt:lpstr>
      <vt:lpstr>What Works in RI?</vt:lpstr>
      <vt:lpstr>What Works in RI?</vt:lpstr>
      <vt:lpstr>Challenges? Obstacles? What Makes it Hard?</vt:lpstr>
      <vt:lpstr>Challenges? Obstacles? What Makes it Hard?</vt:lpstr>
      <vt:lpstr>Challenges? Obstacles? What Makes it Hard?</vt:lpstr>
      <vt:lpstr>Challenges? Obstacles? What Makes it Hard?</vt:lpstr>
      <vt:lpstr>We’re Proud of …</vt:lpstr>
      <vt:lpstr>We’re Proud of …</vt:lpstr>
      <vt:lpstr>We’re Proud of …</vt:lpstr>
      <vt:lpstr>We’re Proud of …</vt:lpstr>
      <vt:lpstr>We’re Proud of …</vt:lpstr>
      <vt:lpstr>We’re Proud of …</vt:lpstr>
      <vt:lpstr>We’re Proud of …</vt:lpstr>
      <vt:lpstr>We’re Proud of …</vt:lpstr>
      <vt:lpstr>Dreams for the Future?</vt:lpstr>
      <vt:lpstr>TEAM RHODE ISLAND!</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kney</dc:creator>
  <cp:lastModifiedBy>deb kney</cp:lastModifiedBy>
  <cp:revision>244</cp:revision>
  <dcterms:created xsi:type="dcterms:W3CDTF">2011-04-30T16:00:00Z</dcterms:created>
  <dcterms:modified xsi:type="dcterms:W3CDTF">2011-05-02T21:30:42Z</dcterms:modified>
</cp:coreProperties>
</file>