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9" r:id="rId4"/>
    <p:sldId id="260" r:id="rId5"/>
    <p:sldId id="261" r:id="rId6"/>
    <p:sldId id="258" r:id="rId7"/>
    <p:sldId id="262" r:id="rId8"/>
    <p:sldId id="263" r:id="rId9"/>
    <p:sldId id="270" r:id="rId10"/>
    <p:sldId id="266" r:id="rId11"/>
    <p:sldId id="274" r:id="rId12"/>
    <p:sldId id="271" r:id="rId13"/>
    <p:sldId id="273" r:id="rId14"/>
    <p:sldId id="272" r:id="rId15"/>
    <p:sldId id="264" r:id="rId16"/>
    <p:sldId id="269"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63647" autoAdjust="0"/>
  </p:normalViewPr>
  <p:slideViewPr>
    <p:cSldViewPr snapToGrid="0">
      <p:cViewPr varScale="1">
        <p:scale>
          <a:sx n="70" d="100"/>
          <a:sy n="70" d="100"/>
        </p:scale>
        <p:origin x="2154" y="72"/>
      </p:cViewPr>
      <p:guideLst/>
    </p:cSldViewPr>
  </p:slideViewPr>
  <p:notesTextViewPr>
    <p:cViewPr>
      <p:scale>
        <a:sx n="1" d="1"/>
        <a:sy n="1" d="1"/>
      </p:scale>
      <p:origin x="0" y="0"/>
    </p:cViewPr>
  </p:notesTextViewPr>
  <p:notesViewPr>
    <p:cSldViewPr snapToGrid="0">
      <p:cViewPr varScale="1">
        <p:scale>
          <a:sx n="80" d="100"/>
          <a:sy n="80" d="100"/>
        </p:scale>
        <p:origin x="388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17C101-A118-4EE0-AA67-6D8F06A9948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57646B-B726-4316-AF86-ED292522CBD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3D4DA8E-4AD7-405F-B130-04C3CB821314}" type="datetimeFigureOut">
              <a:rPr lang="en-US" smtClean="0"/>
              <a:t>6/29/2022</a:t>
            </a:fld>
            <a:endParaRPr lang="en-US"/>
          </a:p>
        </p:txBody>
      </p:sp>
      <p:sp>
        <p:nvSpPr>
          <p:cNvPr id="4" name="Footer Placeholder 3">
            <a:extLst>
              <a:ext uri="{FF2B5EF4-FFF2-40B4-BE49-F238E27FC236}">
                <a16:creationId xmlns:a16="http://schemas.microsoft.com/office/drawing/2014/main" id="{605ADA42-ED41-497A-B527-36CEC5605AB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(c) 2022, www.AdvocatesinAction.org</a:t>
            </a:r>
          </a:p>
        </p:txBody>
      </p:sp>
      <p:sp>
        <p:nvSpPr>
          <p:cNvPr id="5" name="Slide Number Placeholder 4">
            <a:extLst>
              <a:ext uri="{FF2B5EF4-FFF2-40B4-BE49-F238E27FC236}">
                <a16:creationId xmlns:a16="http://schemas.microsoft.com/office/drawing/2014/main" id="{DCFA9EE3-4DAA-4614-A26F-E2B1E44A968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D992AF1-F68A-4690-B89B-14D7CC5DA4AB}" type="slidenum">
              <a:rPr lang="en-US" smtClean="0"/>
              <a:t>‹#›</a:t>
            </a:fld>
            <a:endParaRPr lang="en-US"/>
          </a:p>
        </p:txBody>
      </p:sp>
    </p:spTree>
    <p:extLst>
      <p:ext uri="{BB962C8B-B14F-4D97-AF65-F5344CB8AC3E}">
        <p14:creationId xmlns:p14="http://schemas.microsoft.com/office/powerpoint/2010/main" val="19244032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41216" y="333412"/>
            <a:ext cx="4832768" cy="2718766"/>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433137" y="3224464"/>
            <a:ext cx="6509083" cy="5787190"/>
          </a:xfrm>
          <a:prstGeom prst="rect">
            <a:avLst/>
          </a:prstGeom>
        </p:spPr>
        <p:txBody>
          <a:bodyPr vert="horz" lIns="96661" tIns="48331" rIns="96661" bIns="4833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(c) 2022, www.AdvocatesinAction.org</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9999BD4-1127-4C77-9B64-0D7FF5F0AD55}" type="slidenum">
              <a:rPr lang="en-US" smtClean="0"/>
              <a:t>‹#›</a:t>
            </a:fld>
            <a:endParaRPr lang="en-US"/>
          </a:p>
        </p:txBody>
      </p:sp>
    </p:spTree>
    <p:extLst>
      <p:ext uri="{BB962C8B-B14F-4D97-AF65-F5344CB8AC3E}">
        <p14:creationId xmlns:p14="http://schemas.microsoft.com/office/powerpoint/2010/main" val="29049678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claudia@risdc.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algn="l"/>
            <a:r>
              <a:rPr lang="en-US" sz="1600" dirty="0"/>
              <a:t>Reach for the Stars!</a:t>
            </a:r>
          </a:p>
          <a:p>
            <a:pPr algn="l"/>
            <a:r>
              <a:rPr lang="en-US" sz="1600" dirty="0"/>
              <a:t>Rhode Island's 2022 Statewide Self-Advocacy Conference.</a:t>
            </a:r>
          </a:p>
          <a:p>
            <a:pPr algn="l"/>
            <a:endParaRPr lang="en-US" sz="1600" dirty="0"/>
          </a:p>
          <a:p>
            <a:pPr algn="l"/>
            <a:r>
              <a:rPr lang="en-US" sz="1600" dirty="0"/>
              <a:t>Self-Directed Services: Choose Your Own Path!</a:t>
            </a:r>
          </a:p>
          <a:p>
            <a:pPr algn="l"/>
            <a:endParaRPr lang="en-US" sz="1600" dirty="0"/>
          </a:p>
          <a:p>
            <a:pPr algn="l"/>
            <a:r>
              <a:rPr lang="en-US" sz="1600" dirty="0"/>
              <a:t>You can watch a recording of this presentation on our website at:</a:t>
            </a:r>
          </a:p>
          <a:p>
            <a:endParaRPr lang="en-US" sz="1600" b="1" dirty="0"/>
          </a:p>
          <a:p>
            <a:pPr algn="ctr"/>
            <a:r>
              <a:rPr lang="en-US" sz="1600" b="1" dirty="0"/>
              <a:t>www.advocatesinaction.org/2022breakout2-3.php</a:t>
            </a:r>
          </a:p>
          <a:p>
            <a:pPr algn="l"/>
            <a:endParaRPr lang="en-US" sz="1600" dirty="0"/>
          </a:p>
        </p:txBody>
      </p:sp>
      <p:sp>
        <p:nvSpPr>
          <p:cNvPr id="4" name="Slide Number Placeholder 3"/>
          <p:cNvSpPr>
            <a:spLocks noGrp="1"/>
          </p:cNvSpPr>
          <p:nvPr>
            <p:ph type="sldNum" sz="quarter" idx="5"/>
          </p:nvPr>
        </p:nvSpPr>
        <p:spPr/>
        <p:txBody>
          <a:bodyPr/>
          <a:lstStyle/>
          <a:p>
            <a:fld id="{99999BD4-1127-4C77-9B64-0D7FF5F0AD55}" type="slidenum">
              <a:rPr lang="en-US" smtClean="0"/>
              <a:t>1</a:t>
            </a:fld>
            <a:endParaRPr lang="en-US"/>
          </a:p>
        </p:txBody>
      </p:sp>
      <p:sp>
        <p:nvSpPr>
          <p:cNvPr id="5" name="Footer Placeholder 4">
            <a:extLst>
              <a:ext uri="{FF2B5EF4-FFF2-40B4-BE49-F238E27FC236}">
                <a16:creationId xmlns:a16="http://schemas.microsoft.com/office/drawing/2014/main" id="{0FB51A50-3420-4B6F-94B1-D947536F5224}"/>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79444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rtl="0" fontAlgn="base"/>
            <a:r>
              <a:rPr lang="en-US" sz="1400" b="0" i="0" kern="1200" dirty="0">
                <a:solidFill>
                  <a:schemeClr val="tx1"/>
                </a:solidFill>
                <a:effectLst/>
                <a:latin typeface="+mn-lt"/>
                <a:ea typeface="+mn-ea"/>
                <a:cs typeface="+mn-cs"/>
              </a:rPr>
              <a:t>Everyone who receives services through the RI Division of Developmental Disabilities needs to have an Individualized Support Plan, so you’ll need to create one as part of your first steps.</a:t>
            </a:r>
          </a:p>
          <a:p>
            <a:pPr rtl="0" fontAlgn="base"/>
            <a:r>
              <a:rPr lang="en-US" sz="1400" b="0" i="0" kern="1200" dirty="0">
                <a:solidFill>
                  <a:schemeClr val="tx1"/>
                </a:solidFill>
                <a:effectLst/>
                <a:latin typeface="+mn-lt"/>
                <a:ea typeface="+mn-ea"/>
                <a:cs typeface="+mn-cs"/>
              </a:rPr>
              <a:t>What kind of goals do you want to work on, and what supports will you include in your ISP to help you reach them?</a:t>
            </a:r>
          </a:p>
          <a:p>
            <a:pPr rtl="0" fontAlgn="base"/>
            <a:endParaRPr lang="en-US" sz="1400" b="0" i="0" kern="1200" dirty="0">
              <a:solidFill>
                <a:schemeClr val="tx1"/>
              </a:solidFill>
              <a:effectLst/>
              <a:latin typeface="+mn-lt"/>
              <a:ea typeface="+mn-ea"/>
              <a:cs typeface="+mn-cs"/>
            </a:endParaRPr>
          </a:p>
          <a:p>
            <a:pPr rtl="0" fontAlgn="base"/>
            <a:r>
              <a:rPr lang="en-US" sz="1400" b="0" i="0" kern="1200" dirty="0">
                <a:solidFill>
                  <a:schemeClr val="tx1"/>
                </a:solidFill>
                <a:effectLst/>
                <a:latin typeface="+mn-lt"/>
                <a:ea typeface="+mn-ea"/>
                <a:cs typeface="+mn-cs"/>
              </a:rPr>
              <a:t>Your ISP should set some goals that you WANT and NEED to do. It also needs to layout how you’ll go about working on this goals.</a:t>
            </a:r>
          </a:p>
          <a:p>
            <a:pPr rtl="0" fontAlgn="base"/>
            <a:endParaRPr lang="en-US" sz="1400" b="0" i="0" kern="1200" dirty="0">
              <a:solidFill>
                <a:schemeClr val="tx1"/>
              </a:solidFill>
              <a:effectLst/>
              <a:latin typeface="+mn-lt"/>
              <a:ea typeface="+mn-ea"/>
              <a:cs typeface="+mn-cs"/>
            </a:endParaRPr>
          </a:p>
          <a:p>
            <a:pPr rtl="0"/>
            <a:r>
              <a:rPr lang="en-US" sz="1400" b="0" i="0" kern="1200" dirty="0">
                <a:solidFill>
                  <a:schemeClr val="tx1"/>
                </a:solidFill>
                <a:effectLst/>
                <a:latin typeface="+mn-lt"/>
                <a:ea typeface="+mn-ea"/>
                <a:cs typeface="+mn-cs"/>
              </a:rPr>
              <a:t>Here are some examples of things to include in your ISP:</a:t>
            </a:r>
          </a:p>
          <a:p>
            <a:pPr marL="171450" indent="-171450" rtl="0" fontAlgn="base">
              <a:buFont typeface="Arial" panose="020B0604020202020204" pitchFamily="34" charset="0"/>
              <a:buChar char="•"/>
            </a:pPr>
            <a:r>
              <a:rPr lang="en-US" sz="1400" b="0" i="0" kern="1200" dirty="0">
                <a:solidFill>
                  <a:schemeClr val="tx1"/>
                </a:solidFill>
                <a:effectLst/>
                <a:latin typeface="+mn-lt"/>
                <a:ea typeface="+mn-ea"/>
                <a:cs typeface="+mn-cs"/>
              </a:rPr>
              <a:t>Learning daily living skills, like cooking, cleaning, and budgeting</a:t>
            </a:r>
          </a:p>
          <a:p>
            <a:pPr marL="171450" indent="-171450" rtl="0" fontAlgn="base">
              <a:buFont typeface="Arial" panose="020B0604020202020204" pitchFamily="34" charset="0"/>
              <a:buChar char="•"/>
            </a:pPr>
            <a:r>
              <a:rPr lang="en-US" sz="1400" b="0" i="0" kern="1200" dirty="0">
                <a:solidFill>
                  <a:schemeClr val="tx1"/>
                </a:solidFill>
                <a:effectLst/>
                <a:latin typeface="+mn-lt"/>
                <a:ea typeface="+mn-ea"/>
                <a:cs typeface="+mn-cs"/>
              </a:rPr>
              <a:t>Community involvement</a:t>
            </a:r>
          </a:p>
          <a:p>
            <a:pPr marL="171450" indent="-171450" rtl="0" fontAlgn="base">
              <a:buFont typeface="Arial" panose="020B0604020202020204" pitchFamily="34" charset="0"/>
              <a:buChar char="•"/>
            </a:pPr>
            <a:r>
              <a:rPr lang="en-US" sz="1400" b="0" i="0" kern="1200" dirty="0">
                <a:solidFill>
                  <a:schemeClr val="tx1"/>
                </a:solidFill>
                <a:effectLst/>
                <a:latin typeface="+mn-lt"/>
                <a:ea typeface="+mn-ea"/>
                <a:cs typeface="+mn-cs"/>
              </a:rPr>
              <a:t>Job development</a:t>
            </a:r>
          </a:p>
          <a:p>
            <a:pPr marL="171450" indent="-171450" rtl="0" fontAlgn="base">
              <a:buFont typeface="Arial" panose="020B0604020202020204" pitchFamily="34" charset="0"/>
              <a:buChar char="•"/>
            </a:pPr>
            <a:r>
              <a:rPr lang="en-US" sz="1400" b="0" i="0" kern="1200" dirty="0">
                <a:solidFill>
                  <a:schemeClr val="tx1"/>
                </a:solidFill>
                <a:effectLst/>
                <a:latin typeface="+mn-lt"/>
                <a:ea typeface="+mn-ea"/>
                <a:cs typeface="+mn-cs"/>
              </a:rPr>
              <a:t>Nursing care and other professional services</a:t>
            </a:r>
          </a:p>
          <a:p>
            <a:pPr marL="171450" indent="-171450" rtl="0" fontAlgn="base">
              <a:buFont typeface="Arial" panose="020B0604020202020204" pitchFamily="34" charset="0"/>
              <a:buChar char="•"/>
            </a:pPr>
            <a:r>
              <a:rPr lang="en-US" sz="1400" b="0" i="0" kern="1200" dirty="0">
                <a:solidFill>
                  <a:schemeClr val="tx1"/>
                </a:solidFill>
                <a:effectLst/>
                <a:latin typeface="+mn-lt"/>
                <a:ea typeface="+mn-ea"/>
                <a:cs typeface="+mn-cs"/>
              </a:rPr>
              <a:t>Special equipment</a:t>
            </a:r>
            <a:endParaRPr lang="en-US" sz="1400" dirty="0"/>
          </a:p>
          <a:p>
            <a:pPr rtl="0" fontAlgn="base"/>
            <a:endParaRPr lang="en-US" sz="1400" b="0" i="0" kern="1200" dirty="0">
              <a:solidFill>
                <a:schemeClr val="tx1"/>
              </a:solidFill>
              <a:effectLst/>
              <a:latin typeface="+mn-lt"/>
              <a:ea typeface="+mn-ea"/>
              <a:cs typeface="+mn-cs"/>
            </a:endParaRPr>
          </a:p>
          <a:p>
            <a:pPr rtl="0"/>
            <a:r>
              <a:rPr lang="en-US" sz="1400" i="0" kern="1200" dirty="0">
                <a:solidFill>
                  <a:schemeClr val="tx1"/>
                </a:solidFill>
                <a:effectLst/>
                <a:latin typeface="+mn-lt"/>
                <a:ea typeface="+mn-ea"/>
                <a:cs typeface="+mn-cs"/>
              </a:rPr>
              <a:t>* Watch the recording of this presentation on our website to hear Kelly and Katie share examples of things they WANT to do, and things they NEED to do.</a:t>
            </a:r>
          </a:p>
          <a:p>
            <a:pPr rtl="0"/>
            <a:endParaRPr lang="en-US" sz="14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999BD4-1127-4C77-9B64-0D7FF5F0AD55}" type="slidenum">
              <a:rPr lang="en-US" smtClean="0"/>
              <a:t>10</a:t>
            </a:fld>
            <a:endParaRPr lang="en-US"/>
          </a:p>
        </p:txBody>
      </p:sp>
      <p:sp>
        <p:nvSpPr>
          <p:cNvPr id="5" name="Footer Placeholder 4">
            <a:extLst>
              <a:ext uri="{FF2B5EF4-FFF2-40B4-BE49-F238E27FC236}">
                <a16:creationId xmlns:a16="http://schemas.microsoft.com/office/drawing/2014/main" id="{F3798A86-C5BB-4A2E-9FCE-F5A2CB1679FC}"/>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136596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a:xfrm>
            <a:off x="433137" y="3224463"/>
            <a:ext cx="6509083" cy="6043361"/>
          </a:xfrm>
        </p:spPr>
        <p:txBody>
          <a:bodyPr/>
          <a:lstStyle/>
          <a:p>
            <a:pPr>
              <a:spcAft>
                <a:spcPts val="600"/>
              </a:spcAft>
            </a:pPr>
            <a:r>
              <a:rPr lang="en-US" sz="1400" b="0" i="0" u="sng" kern="1200" dirty="0">
                <a:solidFill>
                  <a:schemeClr val="tx1"/>
                </a:solidFill>
                <a:effectLst/>
                <a:latin typeface="+mn-lt"/>
                <a:ea typeface="+mn-ea"/>
                <a:cs typeface="+mn-cs"/>
              </a:rPr>
              <a:t>Questions to think about when you develop your ISP</a:t>
            </a:r>
            <a:r>
              <a:rPr lang="en-US" sz="1400" b="0" i="0" u="none" kern="1200" dirty="0">
                <a:solidFill>
                  <a:schemeClr val="tx1"/>
                </a:solidFill>
                <a:effectLst/>
                <a:latin typeface="+mn-lt"/>
                <a:ea typeface="+mn-ea"/>
                <a:cs typeface="+mn-cs"/>
              </a:rPr>
              <a:t>:</a:t>
            </a:r>
          </a:p>
          <a:p>
            <a:pPr marL="285750" indent="-285750">
              <a:buFont typeface="Arial" panose="020B0604020202020204" pitchFamily="34" charset="0"/>
              <a:buChar char="•"/>
            </a:pPr>
            <a:r>
              <a:rPr lang="en-US" sz="1400" b="0" i="0" kern="1200" dirty="0">
                <a:solidFill>
                  <a:schemeClr val="tx1"/>
                </a:solidFill>
                <a:effectLst/>
                <a:latin typeface="+mn-lt"/>
                <a:ea typeface="+mn-ea"/>
                <a:cs typeface="+mn-cs"/>
              </a:rPr>
              <a:t>What do I WANT to do? What do I NEED to do?</a:t>
            </a:r>
          </a:p>
          <a:p>
            <a:pPr marL="285750" indent="-285750">
              <a:buFont typeface="Arial" panose="020B0604020202020204" pitchFamily="34" charset="0"/>
              <a:buChar char="•"/>
            </a:pPr>
            <a:r>
              <a:rPr lang="en-US" sz="1400" b="0" i="0" kern="1200" dirty="0">
                <a:solidFill>
                  <a:schemeClr val="tx1"/>
                </a:solidFill>
                <a:effectLst/>
                <a:latin typeface="+mn-lt"/>
                <a:ea typeface="+mn-ea"/>
                <a:cs typeface="+mn-cs"/>
              </a:rPr>
              <a:t>Which of these things will set as goals for the upcoming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How will I work on these goals?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What supports and skills do I already have to help me pursue these goals?</a:t>
            </a:r>
          </a:p>
          <a:p>
            <a:pPr marL="285750" indent="-285750">
              <a:buFont typeface="Arial" panose="020B0604020202020204" pitchFamily="34" charset="0"/>
              <a:buChar char="•"/>
            </a:pPr>
            <a:r>
              <a:rPr lang="en-US" sz="1400" b="0" i="0" kern="1200" dirty="0">
                <a:solidFill>
                  <a:schemeClr val="tx1"/>
                </a:solidFill>
                <a:effectLst/>
                <a:latin typeface="+mn-lt"/>
                <a:ea typeface="+mn-ea"/>
                <a:cs typeface="+mn-cs"/>
              </a:rPr>
              <a:t>What do I need to include in my ISP to help me work on them?</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What do I want my schedule for a typical week to look like?</a:t>
            </a:r>
          </a:p>
          <a:p>
            <a:pPr>
              <a:spcAft>
                <a:spcPts val="600"/>
              </a:spcAft>
            </a:pPr>
            <a:r>
              <a:rPr lang="en-US" sz="1400" b="0" i="0" kern="1200" dirty="0">
                <a:solidFill>
                  <a:schemeClr val="tx1"/>
                </a:solidFill>
                <a:effectLst/>
                <a:latin typeface="+mn-lt"/>
                <a:ea typeface="+mn-ea"/>
                <a:cs typeface="+mn-cs"/>
              </a:rPr>
              <a:t>Think about the natural supports and skills you already have. Natural supports mean people and things you already have, or you can get, that you don’t need to pay.</a:t>
            </a:r>
          </a:p>
          <a:p>
            <a:r>
              <a:rPr lang="en-US" sz="1400" b="0" i="0" kern="1200" dirty="0">
                <a:solidFill>
                  <a:schemeClr val="tx1"/>
                </a:solidFill>
                <a:effectLst/>
                <a:latin typeface="+mn-lt"/>
                <a:ea typeface="+mn-ea"/>
                <a:cs typeface="+mn-cs"/>
              </a:rPr>
              <a:t>For example:</a:t>
            </a:r>
          </a:p>
          <a:p>
            <a:r>
              <a:rPr lang="en-US" sz="1400" b="0" i="0" kern="1200" dirty="0">
                <a:solidFill>
                  <a:schemeClr val="tx1"/>
                </a:solidFill>
                <a:effectLst/>
                <a:latin typeface="+mn-lt"/>
                <a:ea typeface="+mn-ea"/>
                <a:cs typeface="+mn-cs"/>
              </a:rPr>
              <a:t>What can I do myself? </a:t>
            </a:r>
          </a:p>
          <a:p>
            <a:r>
              <a:rPr lang="en-US" sz="1400" b="0" i="0" kern="1200" dirty="0">
                <a:solidFill>
                  <a:schemeClr val="tx1"/>
                </a:solidFill>
                <a:effectLst/>
                <a:latin typeface="+mn-lt"/>
                <a:ea typeface="+mn-ea"/>
                <a:cs typeface="+mn-cs"/>
              </a:rPr>
              <a:t>How can friends and family help?</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dirty="0">
                <a:solidFill>
                  <a:schemeClr val="tx1"/>
                </a:solidFill>
                <a:effectLst/>
                <a:latin typeface="+mn-lt"/>
                <a:ea typeface="+mn-ea"/>
                <a:cs typeface="+mn-cs"/>
              </a:rPr>
              <a:t>What are my opportunities in the community – library, community college, faith communities, clubs, civic associations, etc.?</a:t>
            </a:r>
          </a:p>
          <a:p>
            <a:pPr>
              <a:spcAft>
                <a:spcPts val="600"/>
              </a:spcAft>
            </a:pPr>
            <a:r>
              <a:rPr lang="en-US" sz="1400" b="0" i="0" kern="1200" dirty="0">
                <a:solidFill>
                  <a:schemeClr val="tx1"/>
                </a:solidFill>
                <a:effectLst/>
                <a:latin typeface="+mn-lt"/>
                <a:ea typeface="+mn-ea"/>
                <a:cs typeface="+mn-cs"/>
              </a:rPr>
              <a:t>Once you identify your natural supports, think about what’s missing in your formula for success. This is where your PAID supports come into the picture. Your natural supports may not be enough to help you reach your goals, so what types of paid supports do you want to add? Do you need support staff to help with certain goals? Will something like a gym membership help? Do you need specialized equipment that isn’t covered by other insurance?</a:t>
            </a:r>
          </a:p>
          <a:p>
            <a:pPr>
              <a:spcAft>
                <a:spcPts val="600"/>
              </a:spcAft>
            </a:pPr>
            <a:r>
              <a:rPr lang="en-US" sz="1400" b="0" i="0" kern="1200" dirty="0">
                <a:solidFill>
                  <a:schemeClr val="tx1"/>
                </a:solidFill>
                <a:effectLst/>
                <a:latin typeface="+mn-lt"/>
                <a:ea typeface="+mn-ea"/>
                <a:cs typeface="+mn-cs"/>
              </a:rPr>
              <a:t>These are the things to include in your ISP. Remember, it’s called an Individualized Support Plan, and the thing you’re “planning” is how to live life the way you choose!</a:t>
            </a:r>
          </a:p>
          <a:p>
            <a:pPr marL="0" indent="0">
              <a:buFont typeface="Arial" panose="020B0604020202020204" pitchFamily="34" charset="0"/>
              <a:buNone/>
            </a:pPr>
            <a:r>
              <a:rPr lang="en-US" sz="1400" i="0" kern="1200" dirty="0">
                <a:solidFill>
                  <a:schemeClr val="tx1"/>
                </a:solidFill>
                <a:effectLst/>
                <a:latin typeface="+mn-lt"/>
                <a:ea typeface="+mn-ea"/>
                <a:cs typeface="+mn-cs"/>
              </a:rPr>
              <a:t>Watch the recording of this presentation on our website to hear a conversation about these questions, and other ideas to consider as you develop your ISP.</a:t>
            </a:r>
            <a:endParaRPr lang="en-US" sz="1400" dirty="0"/>
          </a:p>
        </p:txBody>
      </p:sp>
      <p:sp>
        <p:nvSpPr>
          <p:cNvPr id="4" name="Slide Number Placeholder 3"/>
          <p:cNvSpPr>
            <a:spLocks noGrp="1"/>
          </p:cNvSpPr>
          <p:nvPr>
            <p:ph type="sldNum" sz="quarter" idx="5"/>
          </p:nvPr>
        </p:nvSpPr>
        <p:spPr/>
        <p:txBody>
          <a:bodyPr/>
          <a:lstStyle/>
          <a:p>
            <a:fld id="{99999BD4-1127-4C77-9B64-0D7FF5F0AD55}" type="slidenum">
              <a:rPr lang="en-US" smtClean="0"/>
              <a:t>11</a:t>
            </a:fld>
            <a:endParaRPr lang="en-US"/>
          </a:p>
        </p:txBody>
      </p:sp>
      <p:sp>
        <p:nvSpPr>
          <p:cNvPr id="5" name="Footer Placeholder 4">
            <a:extLst>
              <a:ext uri="{FF2B5EF4-FFF2-40B4-BE49-F238E27FC236}">
                <a16:creationId xmlns:a16="http://schemas.microsoft.com/office/drawing/2014/main" id="{0032F8E6-0B9B-4847-8C59-BF8E03349999}"/>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315873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Everyone who receives DD Services has an annual funding allocation, which is the amount of money they can use to purchase allowable goods and services to help them meet the goals in their ISP. But Medicaid rules don’t allow the individuals who receive services to get that money directly. Instead, they need to use something called a “Fiscal Intermediary” or 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US" sz="1400" dirty="0"/>
              <a:t>An FI is an organization that they state gives a license to so they can help people who Self-Direct manage their DD Funding. FIs aren’t service providers. Instead, they write checks for you, at YOUR request, to pay for the things that are in your plan. </a:t>
            </a:r>
          </a:p>
          <a:p>
            <a:endParaRPr lang="en-US" sz="1400" dirty="0"/>
          </a:p>
          <a:p>
            <a:r>
              <a:rPr lang="en-US" sz="1400" dirty="0"/>
              <a:t>For example, when you hire a staff person, the FI will help you file the necessary employer paperwork. And once your staff starts working for you, they will need to keep track of their hours on a timesheets every 2 weeks. You approve that timesheet at the end of the 2 weeks, and send it to your FI.</a:t>
            </a:r>
          </a:p>
          <a:p>
            <a:endParaRPr lang="en-US" sz="1400" dirty="0"/>
          </a:p>
          <a:p>
            <a:r>
              <a:rPr lang="en-US" sz="1400" dirty="0"/>
              <a:t>Your FI who will submit an invoice to the Division of Developmental Disabilities for the staff hours you purchased, and use your DD funding to pay your staff for you.</a:t>
            </a:r>
          </a:p>
          <a:p>
            <a:endParaRPr lang="en-US" sz="1400" dirty="0"/>
          </a:p>
          <a:p>
            <a:r>
              <a:rPr lang="en-US" sz="1400" dirty="0"/>
              <a:t>On the next slide, we’ll show you a current list of approved Fiscal Intermediaries.</a:t>
            </a:r>
          </a:p>
        </p:txBody>
      </p:sp>
      <p:sp>
        <p:nvSpPr>
          <p:cNvPr id="4" name="Slide Number Placeholder 3"/>
          <p:cNvSpPr>
            <a:spLocks noGrp="1"/>
          </p:cNvSpPr>
          <p:nvPr>
            <p:ph type="sldNum" sz="quarter" idx="5"/>
          </p:nvPr>
        </p:nvSpPr>
        <p:spPr/>
        <p:txBody>
          <a:bodyPr/>
          <a:lstStyle/>
          <a:p>
            <a:fld id="{99999BD4-1127-4C77-9B64-0D7FF5F0AD55}" type="slidenum">
              <a:rPr lang="en-US" smtClean="0"/>
              <a:t>12</a:t>
            </a:fld>
            <a:endParaRPr lang="en-US"/>
          </a:p>
        </p:txBody>
      </p:sp>
      <p:sp>
        <p:nvSpPr>
          <p:cNvPr id="5" name="Footer Placeholder 4">
            <a:extLst>
              <a:ext uri="{FF2B5EF4-FFF2-40B4-BE49-F238E27FC236}">
                <a16:creationId xmlns:a16="http://schemas.microsoft.com/office/drawing/2014/main" id="{FF7B9C8B-BB9B-4145-8FCA-A36FC298745A}"/>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20630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slide has a list of all of the approved Fiscal Intermediaries in Rhode Island.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You can download this list from the BHDDH website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www.bhddh.ri.gov/developmental-disabilities/services-adults/licensed-provider-lists</a:t>
            </a:r>
            <a:endParaRPr lang="en-US" sz="1100" b="1" dirty="0"/>
          </a:p>
        </p:txBody>
      </p:sp>
      <p:sp>
        <p:nvSpPr>
          <p:cNvPr id="4" name="Slide Number Placeholder 3"/>
          <p:cNvSpPr>
            <a:spLocks noGrp="1"/>
          </p:cNvSpPr>
          <p:nvPr>
            <p:ph type="sldNum" sz="quarter" idx="5"/>
          </p:nvPr>
        </p:nvSpPr>
        <p:spPr/>
        <p:txBody>
          <a:bodyPr/>
          <a:lstStyle/>
          <a:p>
            <a:fld id="{99999BD4-1127-4C77-9B64-0D7FF5F0AD55}" type="slidenum">
              <a:rPr lang="en-US" smtClean="0"/>
              <a:t>13</a:t>
            </a:fld>
            <a:endParaRPr lang="en-US"/>
          </a:p>
        </p:txBody>
      </p:sp>
      <p:sp>
        <p:nvSpPr>
          <p:cNvPr id="5" name="Footer Placeholder 4">
            <a:extLst>
              <a:ext uri="{FF2B5EF4-FFF2-40B4-BE49-F238E27FC236}">
                <a16:creationId xmlns:a16="http://schemas.microsoft.com/office/drawing/2014/main" id="{8C546B76-46C4-4A50-AD3C-B03DE3234129}"/>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184695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r>
              <a:rPr lang="en-US" sz="1400" dirty="0"/>
              <a:t>How do you find a direct support professional?</a:t>
            </a:r>
          </a:p>
          <a:p>
            <a:endParaRPr lang="en-US" sz="1400" dirty="0"/>
          </a:p>
          <a:p>
            <a:r>
              <a:rPr lang="en-US" sz="1400" dirty="0"/>
              <a:t>Here are some ideas:</a:t>
            </a:r>
          </a:p>
          <a:p>
            <a:endParaRPr lang="en-US" sz="1400" dirty="0"/>
          </a:p>
          <a:p>
            <a:pPr marL="171450" indent="-171450">
              <a:buFont typeface="Arial" panose="020B0604020202020204" pitchFamily="34" charset="0"/>
              <a:buChar char="•"/>
            </a:pPr>
            <a:r>
              <a:rPr lang="en-US" sz="1400" dirty="0"/>
              <a:t>Church: try putting an advertisement in your church bulletin.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Ask a friend who self-directs where they found a direct support professional.</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Think of someone you know who needs a job.</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Think about friends of your family.</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Go on your computer and advertise for a DSP on Indeed, Care.com, or Social Media.</a:t>
            </a:r>
          </a:p>
          <a:p>
            <a:endParaRPr lang="en-US" sz="1400" dirty="0"/>
          </a:p>
          <a:p>
            <a:endParaRPr lang="en-US" sz="1400" dirty="0"/>
          </a:p>
          <a:p>
            <a:pPr marL="0" indent="0">
              <a:buFont typeface="Arial" panose="020B0604020202020204" pitchFamily="34" charset="0"/>
              <a:buNone/>
            </a:pPr>
            <a:r>
              <a:rPr lang="en-US" sz="1400" b="0" dirty="0"/>
              <a:t>* Watch the recording of this presentation on our website to hear Kelly share her story about how she found Karen and decided to hire her as a Support Person, or “Direct Support Professional” (DSP).</a:t>
            </a:r>
          </a:p>
          <a:p>
            <a:endParaRPr lang="en-US" sz="1400" b="0" dirty="0"/>
          </a:p>
          <a:p>
            <a:endParaRPr lang="en-US" sz="1400" dirty="0"/>
          </a:p>
        </p:txBody>
      </p:sp>
      <p:sp>
        <p:nvSpPr>
          <p:cNvPr id="4" name="Slide Number Placeholder 3"/>
          <p:cNvSpPr>
            <a:spLocks noGrp="1"/>
          </p:cNvSpPr>
          <p:nvPr>
            <p:ph type="sldNum" sz="quarter" idx="5"/>
          </p:nvPr>
        </p:nvSpPr>
        <p:spPr/>
        <p:txBody>
          <a:bodyPr/>
          <a:lstStyle/>
          <a:p>
            <a:fld id="{99999BD4-1127-4C77-9B64-0D7FF5F0AD55}" type="slidenum">
              <a:rPr lang="en-US" smtClean="0"/>
              <a:t>14</a:t>
            </a:fld>
            <a:endParaRPr lang="en-US"/>
          </a:p>
        </p:txBody>
      </p:sp>
      <p:sp>
        <p:nvSpPr>
          <p:cNvPr id="5" name="Footer Placeholder 4">
            <a:extLst>
              <a:ext uri="{FF2B5EF4-FFF2-40B4-BE49-F238E27FC236}">
                <a16:creationId xmlns:a16="http://schemas.microsoft.com/office/drawing/2014/main" id="{05C6659F-0A5C-418F-955A-7DC95E79CF3D}"/>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339289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r>
              <a:rPr lang="en-US" sz="1400" dirty="0"/>
              <a:t>If you have questions, there are some really good people out there who have answers!</a:t>
            </a:r>
          </a:p>
          <a:p>
            <a:pPr>
              <a:spcAft>
                <a:spcPts val="600"/>
              </a:spcAft>
            </a:pPr>
            <a:r>
              <a:rPr lang="en-US" sz="1400" dirty="0"/>
              <a:t>Sheila Coyne and Claudia Lowe are the founders of RI Self-Direct Coalition.</a:t>
            </a:r>
          </a:p>
          <a:p>
            <a:r>
              <a:rPr lang="en-US" sz="1400" dirty="0"/>
              <a:t>You can contact Sheila and Claudia at:</a:t>
            </a:r>
          </a:p>
          <a:p>
            <a:r>
              <a:rPr lang="en-US" sz="1400" dirty="0"/>
              <a:t>Sheila Coyne: sheilacoyne95@gmail.com</a:t>
            </a:r>
          </a:p>
          <a:p>
            <a:pPr>
              <a:spcAft>
                <a:spcPts val="600"/>
              </a:spcAft>
            </a:pPr>
            <a:r>
              <a:rPr lang="en-US" sz="1400" dirty="0"/>
              <a:t>Claudia Lowe: </a:t>
            </a:r>
            <a:r>
              <a:rPr lang="en-US" sz="1400" dirty="0">
                <a:hlinkClick r:id="rId3"/>
              </a:rPr>
              <a:t>claudia@risdc.org</a:t>
            </a:r>
            <a:endParaRPr lang="en-US" sz="1400" dirty="0"/>
          </a:p>
          <a:p>
            <a:r>
              <a:rPr lang="en-US" sz="1400" dirty="0"/>
              <a:t>Crystal </a:t>
            </a:r>
            <a:r>
              <a:rPr lang="en-US" sz="1400" dirty="0" err="1"/>
              <a:t>Cerullo</a:t>
            </a:r>
            <a:r>
              <a:rPr lang="en-US" sz="1400" dirty="0"/>
              <a:t> is a Family Support Specialist at the Sherlock Center.</a:t>
            </a:r>
          </a:p>
          <a:p>
            <a:r>
              <a:rPr lang="en-US" sz="1400" dirty="0"/>
              <a:t>You can contact Crystal at:</a:t>
            </a:r>
          </a:p>
          <a:p>
            <a:r>
              <a:rPr lang="en-US" sz="1400" dirty="0"/>
              <a:t>Email: ccerullo@ric.edu</a:t>
            </a:r>
          </a:p>
          <a:p>
            <a:pPr>
              <a:spcAft>
                <a:spcPts val="600"/>
              </a:spcAft>
            </a:pPr>
            <a:r>
              <a:rPr lang="en-US" sz="1400" dirty="0"/>
              <a:t>Phone: 401-456-8915</a:t>
            </a:r>
          </a:p>
          <a:p>
            <a:pPr>
              <a:spcAft>
                <a:spcPts val="600"/>
              </a:spcAft>
            </a:pPr>
            <a:r>
              <a:rPr lang="en-US" sz="1400" dirty="0"/>
              <a:t>All three of these people are ready and willing to help you in any way they can. Don’t be afraid to reach out to them!</a:t>
            </a:r>
          </a:p>
          <a:p>
            <a:pPr>
              <a:spcAft>
                <a:spcPts val="600"/>
              </a:spcAft>
            </a:pPr>
            <a:r>
              <a:rPr lang="en-US" sz="1400" dirty="0"/>
              <a:t>You can also find resources on line at the following links:</a:t>
            </a:r>
          </a:p>
          <a:p>
            <a:r>
              <a:rPr lang="en-US" sz="1400" dirty="0"/>
              <a:t>The Division of Developmental Disability’s Self-Direct Page: www.bhddh.ri.gov/developmental-disabilities/services-adults/self-directed-services</a:t>
            </a:r>
          </a:p>
          <a:p>
            <a:endParaRPr lang="en-US" sz="1400" dirty="0"/>
          </a:p>
          <a:p>
            <a:r>
              <a:rPr lang="en-US" sz="1400" dirty="0"/>
              <a:t>The Sherlock Center’s Self-Direct Page: www.sdsri.net</a:t>
            </a:r>
          </a:p>
        </p:txBody>
      </p:sp>
      <p:sp>
        <p:nvSpPr>
          <p:cNvPr id="4" name="Slide Number Placeholder 3"/>
          <p:cNvSpPr>
            <a:spLocks noGrp="1"/>
          </p:cNvSpPr>
          <p:nvPr>
            <p:ph type="sldNum" sz="quarter" idx="5"/>
          </p:nvPr>
        </p:nvSpPr>
        <p:spPr/>
        <p:txBody>
          <a:bodyPr/>
          <a:lstStyle/>
          <a:p>
            <a:fld id="{99999BD4-1127-4C77-9B64-0D7FF5F0AD55}" type="slidenum">
              <a:rPr lang="en-US" smtClean="0"/>
              <a:t>15</a:t>
            </a:fld>
            <a:endParaRPr lang="en-US"/>
          </a:p>
        </p:txBody>
      </p:sp>
      <p:sp>
        <p:nvSpPr>
          <p:cNvPr id="5" name="Footer Placeholder 4">
            <a:extLst>
              <a:ext uri="{FF2B5EF4-FFF2-40B4-BE49-F238E27FC236}">
                <a16:creationId xmlns:a16="http://schemas.microsoft.com/office/drawing/2014/main" id="{BEC806EF-F9E4-477F-803F-A3002B2B9FF0}"/>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106527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r>
              <a:rPr lang="en-US" sz="1400"/>
              <a:t>Created </a:t>
            </a:r>
            <a:r>
              <a:rPr lang="en-US" sz="1400" dirty="0"/>
              <a:t>by Advocates in Action, Copyright 2022</a:t>
            </a:r>
          </a:p>
        </p:txBody>
      </p:sp>
      <p:sp>
        <p:nvSpPr>
          <p:cNvPr id="4" name="Slide Number Placeholder 3"/>
          <p:cNvSpPr>
            <a:spLocks noGrp="1"/>
          </p:cNvSpPr>
          <p:nvPr>
            <p:ph type="sldNum" sz="quarter" idx="5"/>
          </p:nvPr>
        </p:nvSpPr>
        <p:spPr/>
        <p:txBody>
          <a:bodyPr/>
          <a:lstStyle/>
          <a:p>
            <a:fld id="{99999BD4-1127-4C77-9B64-0D7FF5F0AD55}" type="slidenum">
              <a:rPr lang="en-US" smtClean="0"/>
              <a:t>16</a:t>
            </a:fld>
            <a:endParaRPr lang="en-US"/>
          </a:p>
        </p:txBody>
      </p:sp>
      <p:sp>
        <p:nvSpPr>
          <p:cNvPr id="5" name="Footer Placeholder 4">
            <a:extLst>
              <a:ext uri="{FF2B5EF4-FFF2-40B4-BE49-F238E27FC236}">
                <a16:creationId xmlns:a16="http://schemas.microsoft.com/office/drawing/2014/main" id="{141ADB45-A0E6-428D-8810-F3FE75310707}"/>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309044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What are Self-Directed Supports?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It’s my life. I decide!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Self-Directed Supports (SDS) give you a way to have more choice and control over the services and supports you need to live a full life at home and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With Self-Directed Supports, you, along with your family or people you know and trust, decide how to spend your Medicaid Long-term care dollars in ways that work best for you.</a:t>
            </a:r>
          </a:p>
          <a:p>
            <a:endParaRPr lang="en-US" sz="1100" dirty="0"/>
          </a:p>
        </p:txBody>
      </p:sp>
      <p:sp>
        <p:nvSpPr>
          <p:cNvPr id="4" name="Slide Number Placeholder 3"/>
          <p:cNvSpPr>
            <a:spLocks noGrp="1"/>
          </p:cNvSpPr>
          <p:nvPr>
            <p:ph type="sldNum" sz="quarter" idx="5"/>
          </p:nvPr>
        </p:nvSpPr>
        <p:spPr/>
        <p:txBody>
          <a:bodyPr/>
          <a:lstStyle/>
          <a:p>
            <a:fld id="{99999BD4-1127-4C77-9B64-0D7FF5F0AD55}" type="slidenum">
              <a:rPr lang="en-US" smtClean="0"/>
              <a:t>2</a:t>
            </a:fld>
            <a:endParaRPr lang="en-US"/>
          </a:p>
        </p:txBody>
      </p:sp>
      <p:sp>
        <p:nvSpPr>
          <p:cNvPr id="5" name="Footer Placeholder 4">
            <a:extLst>
              <a:ext uri="{FF2B5EF4-FFF2-40B4-BE49-F238E27FC236}">
                <a16:creationId xmlns:a16="http://schemas.microsoft.com/office/drawing/2014/main" id="{519EA0F9-F5D1-4BFD-9AA9-D66BD19A9A14}"/>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204675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r>
              <a:rPr lang="en-US" sz="1400" dirty="0"/>
              <a:t>Self-Directed versus Agency-Based: What’s the Difference?</a:t>
            </a:r>
          </a:p>
        </p:txBody>
      </p:sp>
      <p:sp>
        <p:nvSpPr>
          <p:cNvPr id="4" name="Slide Number Placeholder 3"/>
          <p:cNvSpPr>
            <a:spLocks noGrp="1"/>
          </p:cNvSpPr>
          <p:nvPr>
            <p:ph type="sldNum" sz="quarter" idx="5"/>
          </p:nvPr>
        </p:nvSpPr>
        <p:spPr/>
        <p:txBody>
          <a:bodyPr/>
          <a:lstStyle/>
          <a:p>
            <a:fld id="{99999BD4-1127-4C77-9B64-0D7FF5F0AD55}" type="slidenum">
              <a:rPr lang="en-US" smtClean="0"/>
              <a:t>3</a:t>
            </a:fld>
            <a:endParaRPr lang="en-US"/>
          </a:p>
        </p:txBody>
      </p:sp>
      <p:sp>
        <p:nvSpPr>
          <p:cNvPr id="5" name="Footer Placeholder 4">
            <a:extLst>
              <a:ext uri="{FF2B5EF4-FFF2-40B4-BE49-F238E27FC236}">
                <a16:creationId xmlns:a16="http://schemas.microsoft.com/office/drawing/2014/main" id="{59AC44E1-92CD-4557-801B-85922A344644}"/>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273590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rtl="0" fontAlgn="base"/>
            <a:r>
              <a:rPr lang="en-US" sz="1400" b="1" u="sng" dirty="0"/>
              <a:t>Agency Based</a:t>
            </a:r>
          </a:p>
          <a:p>
            <a:pPr rtl="0" fontAlgn="base"/>
            <a:endParaRPr lang="en-US" sz="1400" b="1" u="sng" dirty="0"/>
          </a:p>
          <a:p>
            <a:pPr rtl="0" fontAlgn="base"/>
            <a:r>
              <a:rPr lang="en-US" sz="1400" dirty="0"/>
              <a:t>1. The individual chooses a provider agency.</a:t>
            </a:r>
          </a:p>
          <a:p>
            <a:pPr rtl="0" fontAlgn="base"/>
            <a:r>
              <a:rPr lang="en-US" sz="1400" dirty="0"/>
              <a:t>2. Agency hires and trains employees.</a:t>
            </a:r>
          </a:p>
          <a:p>
            <a:pPr rtl="0" fontAlgn="base"/>
            <a:r>
              <a:rPr lang="en-US" sz="1400" dirty="0"/>
              <a:t>3. Agency provides services based on the person's needs and funding levels.</a:t>
            </a:r>
          </a:p>
          <a:p>
            <a:pPr rtl="0" fontAlgn="base"/>
            <a:r>
              <a:rPr lang="en-US" sz="1400" dirty="0"/>
              <a:t>4. Person has many choices and opportunities, but services cannot always be individualized.</a:t>
            </a:r>
          </a:p>
          <a:p>
            <a:pPr rtl="0" fontAlgn="base"/>
            <a:endParaRPr lang="en-US" sz="1400" dirty="0"/>
          </a:p>
          <a:p>
            <a:pPr rtl="0" fontAlgn="base">
              <a:spcAft>
                <a:spcPts val="600"/>
              </a:spcAft>
            </a:pPr>
            <a:r>
              <a:rPr lang="en-US" sz="1400" dirty="0"/>
              <a:t>Notice how, in the picture, the only decision the individual makes is about which agency to use. The agency in charge of the decisions. They will ask the individual what they want, but then they offer options based on their own hours of operation and what they have to offer.</a:t>
            </a:r>
          </a:p>
          <a:p>
            <a:pPr rtl="0" fontAlgn="base"/>
            <a:r>
              <a:rPr lang="en-US" sz="1400" dirty="0"/>
              <a:t>Unfortunately, this usually isn’t the same thing the individual wants.</a:t>
            </a:r>
          </a:p>
          <a:p>
            <a:endParaRPr lang="en-US" sz="1050" dirty="0"/>
          </a:p>
        </p:txBody>
      </p:sp>
      <p:sp>
        <p:nvSpPr>
          <p:cNvPr id="4" name="Slide Number Placeholder 3"/>
          <p:cNvSpPr>
            <a:spLocks noGrp="1"/>
          </p:cNvSpPr>
          <p:nvPr>
            <p:ph type="sldNum" sz="quarter" idx="5"/>
          </p:nvPr>
        </p:nvSpPr>
        <p:spPr/>
        <p:txBody>
          <a:bodyPr/>
          <a:lstStyle/>
          <a:p>
            <a:fld id="{99999BD4-1127-4C77-9B64-0D7FF5F0AD55}" type="slidenum">
              <a:rPr lang="en-US" smtClean="0"/>
              <a:t>4</a:t>
            </a:fld>
            <a:endParaRPr lang="en-US"/>
          </a:p>
        </p:txBody>
      </p:sp>
      <p:sp>
        <p:nvSpPr>
          <p:cNvPr id="5" name="Footer Placeholder 4">
            <a:extLst>
              <a:ext uri="{FF2B5EF4-FFF2-40B4-BE49-F238E27FC236}">
                <a16:creationId xmlns:a16="http://schemas.microsoft.com/office/drawing/2014/main" id="{2517FB42-4E7A-4E66-9687-94750BB45F8A}"/>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151575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rtl="0"/>
            <a:r>
              <a:rPr lang="en-US" sz="1400" b="1" u="sng" dirty="0"/>
              <a:t>Self-Directed:</a:t>
            </a:r>
          </a:p>
          <a:p>
            <a:pPr rtl="0"/>
            <a:endParaRPr lang="en-US" sz="1400" b="1" dirty="0"/>
          </a:p>
          <a:p>
            <a:pPr rtl="0" fontAlgn="base"/>
            <a:r>
              <a:rPr lang="en-US" sz="1400" dirty="0"/>
              <a:t>The individual chooses a 'fiscal intermediary' (they handle the money)</a:t>
            </a:r>
          </a:p>
          <a:p>
            <a:pPr rtl="0" fontAlgn="base"/>
            <a:endParaRPr lang="en-US" sz="1400" dirty="0"/>
          </a:p>
          <a:p>
            <a:pPr rtl="0" fontAlgn="base"/>
            <a:r>
              <a:rPr lang="en-US" sz="1400" dirty="0"/>
              <a:t>The person develops an individualized plan of support </a:t>
            </a:r>
            <a:r>
              <a:rPr lang="en-US" sz="1400" i="1" dirty="0"/>
              <a:t>(professional plan writers are also available to assist)</a:t>
            </a:r>
          </a:p>
          <a:p>
            <a:pPr rtl="0" fontAlgn="base"/>
            <a:endParaRPr lang="en-US" sz="1400" dirty="0"/>
          </a:p>
          <a:p>
            <a:pPr rtl="0" fontAlgn="base"/>
            <a:r>
              <a:rPr lang="en-US" sz="1400" dirty="0"/>
              <a:t>The person (with assistance of family and others) becomes the employer</a:t>
            </a:r>
          </a:p>
          <a:p>
            <a:pPr rtl="0" fontAlgn="base"/>
            <a:endParaRPr lang="en-US" sz="1400" dirty="0"/>
          </a:p>
          <a:p>
            <a:pPr rtl="0" fontAlgn="base"/>
            <a:r>
              <a:rPr lang="en-US" sz="1400" dirty="0"/>
              <a:t>The person recruits, hires and trains their own employees</a:t>
            </a:r>
          </a:p>
          <a:p>
            <a:pPr rtl="0" fontAlgn="base"/>
            <a:endParaRPr lang="en-US" sz="1400" dirty="0"/>
          </a:p>
          <a:p>
            <a:pPr rtl="0" fontAlgn="base"/>
            <a:r>
              <a:rPr lang="en-US" sz="1400" dirty="0"/>
              <a:t>The person establishes pay and benefit packages</a:t>
            </a:r>
          </a:p>
          <a:p>
            <a:pPr rtl="0" fontAlgn="base"/>
            <a:endParaRPr lang="en-US" sz="1400" dirty="0"/>
          </a:p>
          <a:p>
            <a:pPr rtl="0" fontAlgn="base"/>
            <a:r>
              <a:rPr lang="en-US" sz="1400" dirty="0"/>
              <a:t>The person determines what supports are needed, when and where, and how to best spend their approved plan dollars</a:t>
            </a:r>
          </a:p>
          <a:p>
            <a:pPr rtl="0" fontAlgn="base"/>
            <a:endParaRPr lang="en-US" sz="1400" dirty="0"/>
          </a:p>
          <a:p>
            <a:pPr rtl="0" fontAlgn="base"/>
            <a:r>
              <a:rPr lang="en-US" sz="1400" dirty="0"/>
              <a:t>This picture shows that the person in charge is the individual. The individual makes all the decisions, not an agency.</a:t>
            </a:r>
            <a:endParaRPr lang="en-US" sz="1050" dirty="0"/>
          </a:p>
        </p:txBody>
      </p:sp>
      <p:sp>
        <p:nvSpPr>
          <p:cNvPr id="4" name="Slide Number Placeholder 3"/>
          <p:cNvSpPr>
            <a:spLocks noGrp="1"/>
          </p:cNvSpPr>
          <p:nvPr>
            <p:ph type="sldNum" sz="quarter" idx="5"/>
          </p:nvPr>
        </p:nvSpPr>
        <p:spPr/>
        <p:txBody>
          <a:bodyPr/>
          <a:lstStyle/>
          <a:p>
            <a:fld id="{99999BD4-1127-4C77-9B64-0D7FF5F0AD55}" type="slidenum">
              <a:rPr lang="en-US" smtClean="0"/>
              <a:t>5</a:t>
            </a:fld>
            <a:endParaRPr lang="en-US"/>
          </a:p>
        </p:txBody>
      </p:sp>
      <p:sp>
        <p:nvSpPr>
          <p:cNvPr id="5" name="Footer Placeholder 4">
            <a:extLst>
              <a:ext uri="{FF2B5EF4-FFF2-40B4-BE49-F238E27FC236}">
                <a16:creationId xmlns:a16="http://schemas.microsoft.com/office/drawing/2014/main" id="{469E5ED7-7DFC-42BB-B897-6A4199FFAF87}"/>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171679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To get started, just give your Social Case Worker a call. </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If you don’t know who your Social Case Worker is, call the Division of Developmental Disabilities (DDD) at 401-462-3421 to get your Case Worker’s contact info.</a:t>
            </a:r>
          </a:p>
          <a:p>
            <a:endParaRPr lang="en-US" sz="14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999BD4-1127-4C77-9B64-0D7FF5F0AD55}" type="slidenum">
              <a:rPr lang="en-US" smtClean="0"/>
              <a:t>6</a:t>
            </a:fld>
            <a:endParaRPr lang="en-US"/>
          </a:p>
        </p:txBody>
      </p:sp>
      <p:sp>
        <p:nvSpPr>
          <p:cNvPr id="5" name="Footer Placeholder 4">
            <a:extLst>
              <a:ext uri="{FF2B5EF4-FFF2-40B4-BE49-F238E27FC236}">
                <a16:creationId xmlns:a16="http://schemas.microsoft.com/office/drawing/2014/main" id="{2967E30E-74B3-4718-8F9A-C8112BD383AA}"/>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296148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Maybe self-directing sounds like a good idea to you.</a:t>
            </a:r>
          </a:p>
          <a:p>
            <a:endParaRPr lang="en-US" sz="1600" dirty="0"/>
          </a:p>
          <a:p>
            <a:r>
              <a:rPr lang="en-US" sz="1600" dirty="0"/>
              <a:t>So where do you start, and what do you need to get started?</a:t>
            </a:r>
          </a:p>
        </p:txBody>
      </p:sp>
      <p:sp>
        <p:nvSpPr>
          <p:cNvPr id="4" name="Slide Number Placeholder 3"/>
          <p:cNvSpPr>
            <a:spLocks noGrp="1"/>
          </p:cNvSpPr>
          <p:nvPr>
            <p:ph type="sldNum" sz="quarter" idx="5"/>
          </p:nvPr>
        </p:nvSpPr>
        <p:spPr/>
        <p:txBody>
          <a:bodyPr/>
          <a:lstStyle/>
          <a:p>
            <a:fld id="{99999BD4-1127-4C77-9B64-0D7FF5F0AD55}" type="slidenum">
              <a:rPr lang="en-US" smtClean="0"/>
              <a:t>7</a:t>
            </a:fld>
            <a:endParaRPr lang="en-US"/>
          </a:p>
        </p:txBody>
      </p:sp>
      <p:sp>
        <p:nvSpPr>
          <p:cNvPr id="5" name="Footer Placeholder 4">
            <a:extLst>
              <a:ext uri="{FF2B5EF4-FFF2-40B4-BE49-F238E27FC236}">
                <a16:creationId xmlns:a16="http://schemas.microsoft.com/office/drawing/2014/main" id="{C7073539-948C-4D40-87F5-7CD864FD2236}"/>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160939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pPr rtl="0" fontAlgn="base"/>
            <a:r>
              <a:rPr lang="en-US" sz="1600" dirty="0"/>
              <a:t>Here are the first steps:</a:t>
            </a:r>
          </a:p>
          <a:p>
            <a:pPr rtl="0" fontAlgn="base"/>
            <a:endParaRPr lang="en-US" sz="1600" dirty="0"/>
          </a:p>
          <a:p>
            <a:pPr rtl="0" fontAlgn="base"/>
            <a:r>
              <a:rPr lang="en-US" sz="1600" dirty="0"/>
              <a:t>Step 1. Hire a plan writer to help you create an Individualized Support Plan, or ISP. Everyone who receives DD Services in Rhode Island needs to have an ISP, whether they use an agency or they Self-Direct.</a:t>
            </a:r>
          </a:p>
          <a:p>
            <a:pPr rtl="0" fontAlgn="base"/>
            <a:endParaRPr lang="en-US" sz="1600" dirty="0"/>
          </a:p>
          <a:p>
            <a:pPr rtl="0" fontAlgn="base"/>
            <a:r>
              <a:rPr lang="en-US" sz="1600" dirty="0"/>
              <a:t>Step 2. Choose a fiscal intermediary (someone that handles the money for your supports)</a:t>
            </a:r>
          </a:p>
          <a:p>
            <a:pPr rtl="0" fontAlgn="base"/>
            <a:endParaRPr lang="en-US" sz="1600" dirty="0"/>
          </a:p>
          <a:p>
            <a:pPr rtl="0" fontAlgn="base"/>
            <a:r>
              <a:rPr lang="en-US" sz="1600" dirty="0"/>
              <a:t>Step 3. Choose, hire and train your employees </a:t>
            </a:r>
          </a:p>
          <a:p>
            <a:endParaRPr lang="en-US" dirty="0"/>
          </a:p>
        </p:txBody>
      </p:sp>
      <p:sp>
        <p:nvSpPr>
          <p:cNvPr id="4" name="Slide Number Placeholder 3"/>
          <p:cNvSpPr>
            <a:spLocks noGrp="1"/>
          </p:cNvSpPr>
          <p:nvPr>
            <p:ph type="sldNum" sz="quarter" idx="5"/>
          </p:nvPr>
        </p:nvSpPr>
        <p:spPr/>
        <p:txBody>
          <a:bodyPr/>
          <a:lstStyle/>
          <a:p>
            <a:fld id="{99999BD4-1127-4C77-9B64-0D7FF5F0AD55}" type="slidenum">
              <a:rPr lang="en-US" smtClean="0"/>
              <a:t>8</a:t>
            </a:fld>
            <a:endParaRPr lang="en-US"/>
          </a:p>
        </p:txBody>
      </p:sp>
      <p:sp>
        <p:nvSpPr>
          <p:cNvPr id="5" name="Footer Placeholder 4">
            <a:extLst>
              <a:ext uri="{FF2B5EF4-FFF2-40B4-BE49-F238E27FC236}">
                <a16:creationId xmlns:a16="http://schemas.microsoft.com/office/drawing/2014/main" id="{DD942EEC-A9DD-4C04-844A-152F9FC47A9F}"/>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403865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333375"/>
            <a:ext cx="4832350" cy="2719388"/>
          </a:xfrm>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Make sure your ISP is </a:t>
            </a:r>
            <a:r>
              <a:rPr lang="en-US" sz="1400" dirty="0"/>
              <a:t>Person-Centered!</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Person-Centered Planning </a:t>
            </a:r>
            <a:r>
              <a:rPr lang="en-US" sz="1400" dirty="0"/>
              <a:t>isn’t a program. It’s a way of helping a person think about their life as they answer 2 main questions: How do I want to live my life? and What do I need to do that?</a:t>
            </a:r>
            <a:endParaRPr lang="en-US" sz="1400" b="0" i="0" kern="1200" dirty="0">
              <a:solidFill>
                <a:schemeClr val="tx1"/>
              </a:solidFill>
              <a:effectLst/>
              <a:latin typeface="+mn-lt"/>
              <a:ea typeface="+mn-ea"/>
              <a:cs typeface="+mn-cs"/>
            </a:endParaRP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A Person-Centered plan build on your strengths, experiences and dreams. </a:t>
            </a:r>
          </a:p>
          <a:p>
            <a:endParaRPr lang="en-US" sz="1400" dirty="0"/>
          </a:p>
          <a:p>
            <a:r>
              <a:rPr lang="en-US" sz="1400" dirty="0"/>
              <a:t>If you Self-Direct your services, you can use a portion of your funding to hire an </a:t>
            </a:r>
            <a:r>
              <a:rPr lang="en-US" sz="1400" b="0" i="0" kern="1200" dirty="0">
                <a:solidFill>
                  <a:schemeClr val="tx1"/>
                </a:solidFill>
                <a:effectLst/>
                <a:latin typeface="+mn-lt"/>
                <a:ea typeface="+mn-ea"/>
                <a:cs typeface="+mn-cs"/>
              </a:rPr>
              <a:t>independent plan writer to help you with this.</a:t>
            </a:r>
          </a:p>
          <a:p>
            <a:endParaRPr lang="en-US" sz="1400" dirty="0"/>
          </a:p>
          <a:p>
            <a:r>
              <a:rPr lang="en-US" sz="1400" b="0" i="0" kern="1200" dirty="0">
                <a:solidFill>
                  <a:schemeClr val="tx1"/>
                </a:solidFill>
                <a:effectLst/>
                <a:latin typeface="+mn-lt"/>
                <a:ea typeface="+mn-ea"/>
                <a:cs typeface="+mn-cs"/>
              </a:rPr>
              <a:t>You also want to gather some people who know you well, and ask them to help you think about the following questions:</a:t>
            </a:r>
          </a:p>
          <a:p>
            <a:endParaRPr lang="en-US" sz="14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b="0" i="0" kern="1200" dirty="0">
                <a:solidFill>
                  <a:schemeClr val="tx1"/>
                </a:solidFill>
                <a:effectLst/>
                <a:latin typeface="+mn-lt"/>
                <a:ea typeface="+mn-ea"/>
                <a:cs typeface="+mn-cs"/>
              </a:rPr>
              <a:t>What are my interests, strengths, preferences, and health and safety needs? </a:t>
            </a:r>
          </a:p>
          <a:p>
            <a:pPr marL="171450" indent="-171450">
              <a:buFont typeface="Arial" panose="020B0604020202020204" pitchFamily="34" charset="0"/>
              <a:buChar char="•"/>
            </a:pPr>
            <a:r>
              <a:rPr lang="en-US" sz="1400" b="0" i="0" kern="1200" dirty="0">
                <a:solidFill>
                  <a:schemeClr val="tx1"/>
                </a:solidFill>
                <a:effectLst/>
                <a:latin typeface="+mn-lt"/>
                <a:ea typeface="+mn-ea"/>
                <a:cs typeface="+mn-cs"/>
              </a:rPr>
              <a:t>What do I want my life at home and in the community to include? </a:t>
            </a:r>
          </a:p>
          <a:p>
            <a:endParaRPr lang="en-US" sz="1400" b="0" i="0" kern="1200" dirty="0">
              <a:solidFill>
                <a:schemeClr val="tx1"/>
              </a:solidFill>
              <a:effectLst/>
              <a:latin typeface="+mn-lt"/>
              <a:ea typeface="+mn-ea"/>
              <a:cs typeface="+mn-cs"/>
            </a:endParaRPr>
          </a:p>
          <a:p>
            <a:br>
              <a:rPr lang="en-US" sz="1400" dirty="0"/>
            </a:br>
            <a:endParaRPr lang="en-US" sz="1400" dirty="0"/>
          </a:p>
        </p:txBody>
      </p:sp>
      <p:sp>
        <p:nvSpPr>
          <p:cNvPr id="4" name="Slide Number Placeholder 3"/>
          <p:cNvSpPr>
            <a:spLocks noGrp="1"/>
          </p:cNvSpPr>
          <p:nvPr>
            <p:ph type="sldNum" sz="quarter" idx="5"/>
          </p:nvPr>
        </p:nvSpPr>
        <p:spPr/>
        <p:txBody>
          <a:bodyPr/>
          <a:lstStyle/>
          <a:p>
            <a:fld id="{99999BD4-1127-4C77-9B64-0D7FF5F0AD55}" type="slidenum">
              <a:rPr lang="en-US" smtClean="0"/>
              <a:t>9</a:t>
            </a:fld>
            <a:endParaRPr lang="en-US"/>
          </a:p>
        </p:txBody>
      </p:sp>
      <p:sp>
        <p:nvSpPr>
          <p:cNvPr id="5" name="Footer Placeholder 4">
            <a:extLst>
              <a:ext uri="{FF2B5EF4-FFF2-40B4-BE49-F238E27FC236}">
                <a16:creationId xmlns:a16="http://schemas.microsoft.com/office/drawing/2014/main" id="{0AEE3D22-AD78-43AF-A537-E727CE300108}"/>
              </a:ext>
            </a:extLst>
          </p:cNvPr>
          <p:cNvSpPr>
            <a:spLocks noGrp="1"/>
          </p:cNvSpPr>
          <p:nvPr>
            <p:ph type="ftr" sz="quarter" idx="4"/>
          </p:nvPr>
        </p:nvSpPr>
        <p:spPr/>
        <p:txBody>
          <a:bodyPr/>
          <a:lstStyle/>
          <a:p>
            <a:r>
              <a:rPr lang="en-US"/>
              <a:t>(c) 2022, www.AdvocatesinAction.org</a:t>
            </a:r>
          </a:p>
        </p:txBody>
      </p:sp>
    </p:spTree>
    <p:extLst>
      <p:ext uri="{BB962C8B-B14F-4D97-AF65-F5344CB8AC3E}">
        <p14:creationId xmlns:p14="http://schemas.microsoft.com/office/powerpoint/2010/main" val="23167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53AF-9799-448A-88E0-6B25A1A01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351A68-194A-4D57-9362-378628255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BCD33C-2925-4775-8A72-789A2EA2373D}"/>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5" name="Footer Placeholder 4">
            <a:extLst>
              <a:ext uri="{FF2B5EF4-FFF2-40B4-BE49-F238E27FC236}">
                <a16:creationId xmlns:a16="http://schemas.microsoft.com/office/drawing/2014/main" id="{C2C6E083-13DD-4596-8F53-79EADCC09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5319B-393F-48E3-9371-D73C645BB6B9}"/>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395526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3520-B8B8-420C-848D-29F6F8BFE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EB7F96-0A70-4868-8C06-62769DC3B7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23FD6-6DAF-49CD-B2D2-516FEAA33A20}"/>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5" name="Footer Placeholder 4">
            <a:extLst>
              <a:ext uri="{FF2B5EF4-FFF2-40B4-BE49-F238E27FC236}">
                <a16:creationId xmlns:a16="http://schemas.microsoft.com/office/drawing/2014/main" id="{B993FEC0-9C17-4595-8B28-5F12A9F0C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288B3-44E2-4F67-905A-920E1DC52C74}"/>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398125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F8E8E-5856-4662-B1BE-40AC12DF2E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974F8-A1B8-4B2E-B45E-2D1D0A48D9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CBAE5-D3DE-4230-A8DB-E79EAC8B3CC9}"/>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5" name="Footer Placeholder 4">
            <a:extLst>
              <a:ext uri="{FF2B5EF4-FFF2-40B4-BE49-F238E27FC236}">
                <a16:creationId xmlns:a16="http://schemas.microsoft.com/office/drawing/2014/main" id="{EC79CC54-38CA-4C42-BB54-24B40536A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50C46-C79B-4FBB-860E-98E793305F96}"/>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11632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96BA-C006-422F-A3DD-94EAFF1C6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8ABE3-60D8-4128-85F1-8BEFB67F1E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2C849-E31E-4F6A-A762-07BE333EE5C7}"/>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5" name="Footer Placeholder 4">
            <a:extLst>
              <a:ext uri="{FF2B5EF4-FFF2-40B4-BE49-F238E27FC236}">
                <a16:creationId xmlns:a16="http://schemas.microsoft.com/office/drawing/2014/main" id="{F0BB1FA0-E324-4FFD-94FB-DE42EB9FD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B751F-40CF-477A-A1DD-B8BF6B10CE9A}"/>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66511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F5E6-E852-4147-ABFF-F44BE059A4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49A9C8-B82B-4931-8427-69AC90239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C9799D-5E77-4AAE-98D5-AA5BE4DE1FBD}"/>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5" name="Footer Placeholder 4">
            <a:extLst>
              <a:ext uri="{FF2B5EF4-FFF2-40B4-BE49-F238E27FC236}">
                <a16:creationId xmlns:a16="http://schemas.microsoft.com/office/drawing/2014/main" id="{FF237288-A595-498E-9FC7-11B4C9E41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53F39-D850-450D-9397-6AE686683C33}"/>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41080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9B91-B03C-41ED-B395-940C7853D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C56AE-E7FD-48AB-9B95-9E343E93BA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E2497C-ED58-4B89-B1FA-19E33F66E2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FE3C9-EE42-494E-9BFB-32B5854A1B94}"/>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6" name="Footer Placeholder 5">
            <a:extLst>
              <a:ext uri="{FF2B5EF4-FFF2-40B4-BE49-F238E27FC236}">
                <a16:creationId xmlns:a16="http://schemas.microsoft.com/office/drawing/2014/main" id="{1BBACC13-4365-46BB-957A-BA93A2B5AC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02D82-DB07-4A64-8FE4-90ABF9F9CBD9}"/>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238567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F9C7-2DEA-4143-A624-00FDC569C9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ADA9D-D89A-46C5-809C-D7F58E526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BC611A-460B-4163-A9CD-ACCFAFE479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9CFF9-0C49-42F3-A08B-5FD50752C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0CB298-4AD5-41E5-B9D0-A3B53FC1EB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4A903F-7124-4489-BF0A-C8BC46145C70}"/>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8" name="Footer Placeholder 7">
            <a:extLst>
              <a:ext uri="{FF2B5EF4-FFF2-40B4-BE49-F238E27FC236}">
                <a16:creationId xmlns:a16="http://schemas.microsoft.com/office/drawing/2014/main" id="{AB63C5BF-D5F0-4BCE-9478-0C508D696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9F0F3-4ED7-4D03-904E-37C91B195658}"/>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337128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EFAE-DA01-4235-9A52-0E2BC5BD39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A3AE99-EDB8-4004-B602-59D709B57375}"/>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4" name="Footer Placeholder 3">
            <a:extLst>
              <a:ext uri="{FF2B5EF4-FFF2-40B4-BE49-F238E27FC236}">
                <a16:creationId xmlns:a16="http://schemas.microsoft.com/office/drawing/2014/main" id="{39C7C19E-38C3-4974-BED2-E4BF112B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9A03A-7929-4ADE-B8DE-CD44C6294D1F}"/>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392491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53AD1-677A-49C4-8B64-48BA4714D53C}"/>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3" name="Footer Placeholder 2">
            <a:extLst>
              <a:ext uri="{FF2B5EF4-FFF2-40B4-BE49-F238E27FC236}">
                <a16:creationId xmlns:a16="http://schemas.microsoft.com/office/drawing/2014/main" id="{07A60B11-55DF-481C-AB35-AFDDCA1CDF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E468BD-2A92-4A7E-AEE1-61F53A87EBB1}"/>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406428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6D03-9096-4714-ACBF-0AA53EDDF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065166-C786-4D32-9772-DB893B1ED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E3BD9-E6A1-4ADF-B3EB-A520D7600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00F968-1012-4538-8F5A-12673B16F979}"/>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6" name="Footer Placeholder 5">
            <a:extLst>
              <a:ext uri="{FF2B5EF4-FFF2-40B4-BE49-F238E27FC236}">
                <a16:creationId xmlns:a16="http://schemas.microsoft.com/office/drawing/2014/main" id="{CA57ED39-937C-4487-9AAE-F265494E7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A4071-90B8-408D-A0A1-B7237ABD358B}"/>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216213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5E54-E4E4-4AAF-963D-AB14A5A6C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22C9D-B50F-440A-AA35-BC9820670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8400FD-9571-4BE0-87DF-A87A22D3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D45824-4FCC-42D8-84BF-AA784D887053}"/>
              </a:ext>
            </a:extLst>
          </p:cNvPr>
          <p:cNvSpPr>
            <a:spLocks noGrp="1"/>
          </p:cNvSpPr>
          <p:nvPr>
            <p:ph type="dt" sz="half" idx="10"/>
          </p:nvPr>
        </p:nvSpPr>
        <p:spPr/>
        <p:txBody>
          <a:bodyPr/>
          <a:lstStyle/>
          <a:p>
            <a:fld id="{F51CFF9C-9283-4F14-A059-3A89C8701DDE}" type="datetimeFigureOut">
              <a:rPr lang="en-US" smtClean="0"/>
              <a:t>6/29/2022</a:t>
            </a:fld>
            <a:endParaRPr lang="en-US"/>
          </a:p>
        </p:txBody>
      </p:sp>
      <p:sp>
        <p:nvSpPr>
          <p:cNvPr id="6" name="Footer Placeholder 5">
            <a:extLst>
              <a:ext uri="{FF2B5EF4-FFF2-40B4-BE49-F238E27FC236}">
                <a16:creationId xmlns:a16="http://schemas.microsoft.com/office/drawing/2014/main" id="{E6B6305C-04DE-4825-81EB-FE1CA6972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A9EB5-E610-4871-9B05-33296E5F7FA8}"/>
              </a:ext>
            </a:extLst>
          </p:cNvPr>
          <p:cNvSpPr>
            <a:spLocks noGrp="1"/>
          </p:cNvSpPr>
          <p:nvPr>
            <p:ph type="sldNum" sz="quarter" idx="12"/>
          </p:nvPr>
        </p:nvSpPr>
        <p:spPr/>
        <p:txBody>
          <a:bodyPr/>
          <a:lstStyle/>
          <a:p>
            <a:fld id="{115EEC90-0499-4263-9F14-28EDFCE2D735}" type="slidenum">
              <a:rPr lang="en-US" smtClean="0"/>
              <a:t>‹#›</a:t>
            </a:fld>
            <a:endParaRPr lang="en-US"/>
          </a:p>
        </p:txBody>
      </p:sp>
    </p:spTree>
    <p:extLst>
      <p:ext uri="{BB962C8B-B14F-4D97-AF65-F5344CB8AC3E}">
        <p14:creationId xmlns:p14="http://schemas.microsoft.com/office/powerpoint/2010/main" val="218808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alpha val="9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8ED71-9834-4E00-9E47-7F3D1F0B8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62A2B3-294B-403F-B267-5E1612A379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F81A-8B9C-4D48-B36B-6F9ED2E0F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CFF9C-9283-4F14-A059-3A89C8701DDE}" type="datetimeFigureOut">
              <a:rPr lang="en-US" smtClean="0"/>
              <a:t>6/29/2022</a:t>
            </a:fld>
            <a:endParaRPr lang="en-US"/>
          </a:p>
        </p:txBody>
      </p:sp>
      <p:sp>
        <p:nvSpPr>
          <p:cNvPr id="5" name="Footer Placeholder 4">
            <a:extLst>
              <a:ext uri="{FF2B5EF4-FFF2-40B4-BE49-F238E27FC236}">
                <a16:creationId xmlns:a16="http://schemas.microsoft.com/office/drawing/2014/main" id="{7D956C90-8862-4C45-BB9C-59EA459E0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5C34E4-C77E-43E0-97F8-194DB3083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EEC90-0499-4263-9F14-28EDFCE2D735}" type="slidenum">
              <a:rPr lang="en-US" smtClean="0"/>
              <a:t>‹#›</a:t>
            </a:fld>
            <a:endParaRPr lang="en-US"/>
          </a:p>
        </p:txBody>
      </p:sp>
    </p:spTree>
    <p:extLst>
      <p:ext uri="{BB962C8B-B14F-4D97-AF65-F5344CB8AC3E}">
        <p14:creationId xmlns:p14="http://schemas.microsoft.com/office/powerpoint/2010/main" val="141104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arcnbc.org/what-we-do/self-directed-services/" TargetMode="External"/><Relationship Id="rId3" Type="http://schemas.openxmlformats.org/officeDocument/2006/relationships/hyperlink" Target="https://fogartycenter.org/adult-self-directed/" TargetMode="External"/><Relationship Id="rId7" Type="http://schemas.openxmlformats.org/officeDocument/2006/relationships/hyperlink" Target="http://www.sevenhills.org/programs/agency-with-choic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cdandrea@trudeaucenter.org" TargetMode="External"/><Relationship Id="rId11" Type="http://schemas.openxmlformats.org/officeDocument/2006/relationships/hyperlink" Target="https://www.bhddh.ri.gov/developmental-disabilities/services-adults/licensed-provider-lists" TargetMode="External"/><Relationship Id="rId5" Type="http://schemas.openxmlformats.org/officeDocument/2006/relationships/hyperlink" Target="https://trudeaucenter.org/" TargetMode="External"/><Relationship Id="rId10" Type="http://schemas.openxmlformats.org/officeDocument/2006/relationships/image" Target="../media/image11.png"/><Relationship Id="rId4" Type="http://schemas.openxmlformats.org/officeDocument/2006/relationships/hyperlink" Target="mailto:dreiss@fogartycenter.org" TargetMode="External"/><Relationship Id="rId9" Type="http://schemas.openxmlformats.org/officeDocument/2006/relationships/hyperlink" Target="https://www.perspectivescorporatio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mailto:claudia@risdc.org"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062F406-BD0D-4E3E-BE7D-D1DE144E7089}"/>
              </a:ext>
            </a:extLst>
          </p:cNvPr>
          <p:cNvSpPr txBox="1"/>
          <p:nvPr/>
        </p:nvSpPr>
        <p:spPr>
          <a:xfrm>
            <a:off x="2525996" y="0"/>
            <a:ext cx="7140007" cy="1569660"/>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Arial Black" panose="020B0A04020102020204" pitchFamily="34" charset="0"/>
              </a:rPr>
              <a:t>Reach for the Stars!</a:t>
            </a:r>
          </a:p>
          <a:p>
            <a:pPr algn="ctr"/>
            <a:r>
              <a:rPr lang="en-US" sz="3200" dirty="0">
                <a:effectLst>
                  <a:outerShdw blurRad="38100" dist="38100" dir="2700000" algn="tl">
                    <a:srgbClr val="000000">
                      <a:alpha val="43137"/>
                    </a:srgbClr>
                  </a:outerShdw>
                </a:effectLst>
                <a:latin typeface="Arial Black" panose="020B0A04020102020204" pitchFamily="34" charset="0"/>
              </a:rPr>
              <a:t>Rhode Island's 2022 Statewide </a:t>
            </a:r>
          </a:p>
          <a:p>
            <a:pPr algn="ctr"/>
            <a:r>
              <a:rPr lang="en-US" sz="3200" dirty="0">
                <a:effectLst>
                  <a:outerShdw blurRad="38100" dist="38100" dir="2700000" algn="tl">
                    <a:srgbClr val="000000">
                      <a:alpha val="43137"/>
                    </a:srgbClr>
                  </a:outerShdw>
                </a:effectLst>
                <a:latin typeface="Arial Black" panose="020B0A04020102020204" pitchFamily="34" charset="0"/>
              </a:rPr>
              <a:t>Self-Advocacy Conference</a:t>
            </a:r>
          </a:p>
        </p:txBody>
      </p:sp>
      <p:pic>
        <p:nvPicPr>
          <p:cNvPr id="4" name="Picture 3">
            <a:extLst>
              <a:ext uri="{FF2B5EF4-FFF2-40B4-BE49-F238E27FC236}">
                <a16:creationId xmlns:a16="http://schemas.microsoft.com/office/drawing/2014/main" id="{F3BFCC16-31FF-4B4A-A473-FFE739E52069}"/>
              </a:ext>
            </a:extLst>
          </p:cNvPr>
          <p:cNvPicPr>
            <a:picLocks noChangeAspect="1"/>
          </p:cNvPicPr>
          <p:nvPr/>
        </p:nvPicPr>
        <p:blipFill>
          <a:blip r:embed="rId3"/>
          <a:stretch>
            <a:fillRect/>
          </a:stretch>
        </p:blipFill>
        <p:spPr>
          <a:xfrm>
            <a:off x="2695730" y="1569660"/>
            <a:ext cx="6800538" cy="5100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752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0C2020-7D26-410B-A912-E1CC67CF4318}"/>
              </a:ext>
            </a:extLst>
          </p:cNvPr>
          <p:cNvGrpSpPr/>
          <p:nvPr/>
        </p:nvGrpSpPr>
        <p:grpSpPr>
          <a:xfrm>
            <a:off x="2647667" y="1651350"/>
            <a:ext cx="6116601" cy="5302559"/>
            <a:chOff x="3162300" y="2054661"/>
            <a:chExt cx="5438194" cy="4714439"/>
          </a:xfrm>
        </p:grpSpPr>
        <p:sp>
          <p:nvSpPr>
            <p:cNvPr id="3" name="Rectangle 2">
              <a:extLst>
                <a:ext uri="{FF2B5EF4-FFF2-40B4-BE49-F238E27FC236}">
                  <a16:creationId xmlns:a16="http://schemas.microsoft.com/office/drawing/2014/main" id="{09EA6315-D8EC-47A4-8DD7-65BFF4536905}"/>
                </a:ext>
              </a:extLst>
            </p:cNvPr>
            <p:cNvSpPr/>
            <p:nvPr/>
          </p:nvSpPr>
          <p:spPr>
            <a:xfrm>
              <a:off x="5049672" y="3944203"/>
              <a:ext cx="2251880" cy="1501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3DA411-AD31-4DD1-9AC9-5D11ABA6BF81}"/>
                </a:ext>
              </a:extLst>
            </p:cNvPr>
            <p:cNvPicPr>
              <a:picLocks noChangeAspect="1"/>
            </p:cNvPicPr>
            <p:nvPr/>
          </p:nvPicPr>
          <p:blipFill rotWithShape="1">
            <a:blip r:embed="rId3">
              <a:extLst>
                <a:ext uri="{28A0092B-C50C-407E-A947-70E740481C1C}">
                  <a14:useLocalDpi xmlns:a14="http://schemas.microsoft.com/office/drawing/2010/main" val="0"/>
                </a:ext>
              </a:extLst>
            </a:blip>
            <a:srcRect t="5572" b="7737"/>
            <a:stretch/>
          </p:blipFill>
          <p:spPr>
            <a:xfrm>
              <a:off x="3162300" y="2054661"/>
              <a:ext cx="5438194" cy="4714439"/>
            </a:xfrm>
            <a:prstGeom prst="rect">
              <a:avLst/>
            </a:prstGeom>
          </p:spPr>
        </p:pic>
      </p:grpSp>
      <p:sp>
        <p:nvSpPr>
          <p:cNvPr id="2" name="Rectangle 1">
            <a:extLst>
              <a:ext uri="{FF2B5EF4-FFF2-40B4-BE49-F238E27FC236}">
                <a16:creationId xmlns:a16="http://schemas.microsoft.com/office/drawing/2014/main" id="{AF2534DD-8570-456D-A42A-37D86A7E54AC}"/>
              </a:ext>
            </a:extLst>
          </p:cNvPr>
          <p:cNvSpPr/>
          <p:nvPr/>
        </p:nvSpPr>
        <p:spPr>
          <a:xfrm>
            <a:off x="414487" y="300335"/>
            <a:ext cx="11307613" cy="14465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4400" b="1" dirty="0">
                <a:solidFill>
                  <a:srgbClr val="4472C4"/>
                </a:solidFill>
                <a:effectLst>
                  <a:outerShdw blurRad="38100" dist="38100" dir="2700000" algn="tl">
                    <a:srgbClr val="000000">
                      <a:alpha val="43137"/>
                    </a:srgbClr>
                  </a:outerShdw>
                </a:effectLst>
              </a:rPr>
              <a:t>What kind of supports will you include</a:t>
            </a:r>
          </a:p>
          <a:p>
            <a:pPr lvl="0" algn="ctr"/>
            <a:r>
              <a:rPr lang="en-US" sz="4400" b="1" dirty="0">
                <a:solidFill>
                  <a:srgbClr val="4472C4"/>
                </a:solidFill>
                <a:effectLst>
                  <a:outerShdw blurRad="38100" dist="38100" dir="2700000" algn="tl">
                    <a:srgbClr val="000000">
                      <a:alpha val="43137"/>
                    </a:srgbClr>
                  </a:outerShdw>
                </a:effectLst>
              </a:rPr>
              <a:t>in your Individual Service Plan (ISP)?</a:t>
            </a:r>
            <a:endParaRPr lang="en-US" sz="1400" dirty="0">
              <a:solidFill>
                <a:prstClr val="black"/>
              </a:solidFill>
            </a:endParaRPr>
          </a:p>
        </p:txBody>
      </p:sp>
    </p:spTree>
    <p:extLst>
      <p:ext uri="{BB962C8B-B14F-4D97-AF65-F5344CB8AC3E}">
        <p14:creationId xmlns:p14="http://schemas.microsoft.com/office/powerpoint/2010/main" val="51195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2534DD-8570-456D-A42A-37D86A7E54AC}"/>
              </a:ext>
            </a:extLst>
          </p:cNvPr>
          <p:cNvSpPr/>
          <p:nvPr/>
        </p:nvSpPr>
        <p:spPr>
          <a:xfrm>
            <a:off x="414487" y="300335"/>
            <a:ext cx="1130761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4800" b="1" dirty="0">
                <a:solidFill>
                  <a:srgbClr val="4472C4"/>
                </a:solidFill>
                <a:effectLst>
                  <a:outerShdw blurRad="38100" dist="38100" dir="2700000" algn="tl">
                    <a:srgbClr val="000000">
                      <a:alpha val="43137"/>
                    </a:srgbClr>
                  </a:outerShdw>
                </a:effectLst>
              </a:rPr>
              <a:t>Some Ideas to Consider for Your ISP</a:t>
            </a:r>
            <a:endParaRPr lang="en-US" sz="1600" dirty="0">
              <a:solidFill>
                <a:prstClr val="black"/>
              </a:solidFill>
            </a:endParaRPr>
          </a:p>
        </p:txBody>
      </p:sp>
      <p:sp>
        <p:nvSpPr>
          <p:cNvPr id="5" name="TextBox 4">
            <a:extLst>
              <a:ext uri="{FF2B5EF4-FFF2-40B4-BE49-F238E27FC236}">
                <a16:creationId xmlns:a16="http://schemas.microsoft.com/office/drawing/2014/main" id="{FC79CD70-F004-4B68-B417-56CCD722092B}"/>
              </a:ext>
            </a:extLst>
          </p:cNvPr>
          <p:cNvSpPr txBox="1"/>
          <p:nvPr/>
        </p:nvSpPr>
        <p:spPr>
          <a:xfrm>
            <a:off x="574996" y="3575542"/>
            <a:ext cx="3398046" cy="2785378"/>
          </a:xfrm>
          <a:prstGeom prst="rect">
            <a:avLst/>
          </a:prstGeom>
          <a:noFill/>
        </p:spPr>
        <p:txBody>
          <a:bodyPr wrap="none" rtlCol="0">
            <a:spAutoFit/>
          </a:bodyPr>
          <a:lstStyle/>
          <a:p>
            <a:pPr algn="ctr">
              <a:spcAft>
                <a:spcPts val="600"/>
              </a:spcAft>
            </a:pPr>
            <a:r>
              <a:rPr lang="en-US" sz="3200" b="1" u="sng" dirty="0"/>
              <a:t>Goals for the Year</a:t>
            </a:r>
            <a:r>
              <a:rPr lang="en-US" sz="3200" b="1" dirty="0"/>
              <a:t>?</a:t>
            </a:r>
          </a:p>
          <a:p>
            <a:pPr algn="ctr"/>
            <a:r>
              <a:rPr lang="en-US" sz="3200" b="1" dirty="0"/>
              <a:t>What do you</a:t>
            </a:r>
          </a:p>
          <a:p>
            <a:pPr algn="ctr">
              <a:spcAft>
                <a:spcPts val="1200"/>
              </a:spcAft>
            </a:pPr>
            <a:r>
              <a:rPr lang="en-US" sz="3200" b="1" dirty="0"/>
              <a:t>WANT to do?</a:t>
            </a:r>
          </a:p>
          <a:p>
            <a:pPr algn="ctr"/>
            <a:r>
              <a:rPr lang="en-US" sz="3200" b="1" dirty="0"/>
              <a:t>What do you</a:t>
            </a:r>
          </a:p>
          <a:p>
            <a:pPr algn="ctr"/>
            <a:r>
              <a:rPr lang="en-US" sz="3200" b="1" dirty="0"/>
              <a:t>NEED to do?</a:t>
            </a:r>
          </a:p>
        </p:txBody>
      </p:sp>
      <p:sp>
        <p:nvSpPr>
          <p:cNvPr id="7" name="TextBox 6">
            <a:extLst>
              <a:ext uri="{FF2B5EF4-FFF2-40B4-BE49-F238E27FC236}">
                <a16:creationId xmlns:a16="http://schemas.microsoft.com/office/drawing/2014/main" id="{34FAD6E1-7D49-4DF3-9AC1-CF0FF9D92D6A}"/>
              </a:ext>
            </a:extLst>
          </p:cNvPr>
          <p:cNvSpPr txBox="1"/>
          <p:nvPr/>
        </p:nvSpPr>
        <p:spPr>
          <a:xfrm>
            <a:off x="8293418" y="3652486"/>
            <a:ext cx="3319498" cy="2631490"/>
          </a:xfrm>
          <a:prstGeom prst="rect">
            <a:avLst/>
          </a:prstGeom>
          <a:noFill/>
        </p:spPr>
        <p:txBody>
          <a:bodyPr wrap="none" rtlCol="0">
            <a:spAutoFit/>
          </a:bodyPr>
          <a:lstStyle/>
          <a:p>
            <a:pPr algn="ctr">
              <a:spcAft>
                <a:spcPts val="600"/>
              </a:spcAft>
            </a:pPr>
            <a:r>
              <a:rPr lang="en-US" sz="3200" b="1" u="sng" dirty="0"/>
              <a:t>Action Steps</a:t>
            </a:r>
            <a:r>
              <a:rPr lang="en-US" sz="3200" b="1" dirty="0"/>
              <a:t>?</a:t>
            </a:r>
          </a:p>
          <a:p>
            <a:pPr algn="ctr"/>
            <a:r>
              <a:rPr lang="en-US" sz="3200" b="1" dirty="0"/>
              <a:t>What will you put</a:t>
            </a:r>
          </a:p>
          <a:p>
            <a:pPr algn="ctr"/>
            <a:r>
              <a:rPr lang="en-US" sz="3200" b="1" dirty="0"/>
              <a:t>in your ISP</a:t>
            </a:r>
          </a:p>
          <a:p>
            <a:pPr algn="ctr"/>
            <a:r>
              <a:rPr lang="en-US" sz="3200" b="1" dirty="0"/>
              <a:t>to help you</a:t>
            </a:r>
          </a:p>
          <a:p>
            <a:pPr algn="ctr"/>
            <a:r>
              <a:rPr lang="en-US" sz="3200" b="1" dirty="0"/>
              <a:t>reach these goals?</a:t>
            </a:r>
          </a:p>
        </p:txBody>
      </p:sp>
      <p:pic>
        <p:nvPicPr>
          <p:cNvPr id="10" name="Picture 9">
            <a:extLst>
              <a:ext uri="{FF2B5EF4-FFF2-40B4-BE49-F238E27FC236}">
                <a16:creationId xmlns:a16="http://schemas.microsoft.com/office/drawing/2014/main" id="{6C38337E-5372-4BE6-8664-DCB62A6C9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005" y="1367417"/>
            <a:ext cx="3674685" cy="5248251"/>
          </a:xfrm>
          <a:prstGeom prst="rect">
            <a:avLst/>
          </a:prstGeom>
        </p:spPr>
      </p:pic>
      <p:sp>
        <p:nvSpPr>
          <p:cNvPr id="11" name="Thought Bubble: Cloud 10">
            <a:extLst>
              <a:ext uri="{FF2B5EF4-FFF2-40B4-BE49-F238E27FC236}">
                <a16:creationId xmlns:a16="http://schemas.microsoft.com/office/drawing/2014/main" id="{5D0C8D35-4D28-4318-AC59-A97F04D0FC05}"/>
              </a:ext>
            </a:extLst>
          </p:cNvPr>
          <p:cNvSpPr/>
          <p:nvPr/>
        </p:nvSpPr>
        <p:spPr>
          <a:xfrm rot="19791175" flipH="1">
            <a:off x="1637731" y="1555845"/>
            <a:ext cx="2169994" cy="159678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50000"/>
                  </a:schemeClr>
                </a:solidFill>
                <a:effectLst>
                  <a:outerShdw blurRad="38100" dist="38100" dir="2700000" algn="tl">
                    <a:srgbClr val="000000">
                      <a:alpha val="43137"/>
                    </a:srgbClr>
                  </a:outerShdw>
                </a:effectLst>
              </a:rPr>
              <a:t>What?</a:t>
            </a:r>
          </a:p>
        </p:txBody>
      </p:sp>
      <p:sp>
        <p:nvSpPr>
          <p:cNvPr id="12" name="Thought Bubble: Cloud 11">
            <a:extLst>
              <a:ext uri="{FF2B5EF4-FFF2-40B4-BE49-F238E27FC236}">
                <a16:creationId xmlns:a16="http://schemas.microsoft.com/office/drawing/2014/main" id="{5BB61778-B08D-4F52-8BF9-3D9C3295E6C0}"/>
              </a:ext>
            </a:extLst>
          </p:cNvPr>
          <p:cNvSpPr/>
          <p:nvPr/>
        </p:nvSpPr>
        <p:spPr>
          <a:xfrm rot="1808825">
            <a:off x="8868169" y="1420885"/>
            <a:ext cx="2169994" cy="159678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50000"/>
                  </a:schemeClr>
                </a:solidFill>
                <a:effectLst>
                  <a:outerShdw blurRad="38100" dist="38100" dir="2700000" algn="tl">
                    <a:srgbClr val="000000">
                      <a:alpha val="43137"/>
                    </a:srgbClr>
                  </a:outerShdw>
                </a:effectLst>
              </a:rPr>
              <a:t>How?</a:t>
            </a:r>
          </a:p>
        </p:txBody>
      </p:sp>
    </p:spTree>
    <p:extLst>
      <p:ext uri="{BB962C8B-B14F-4D97-AF65-F5344CB8AC3E}">
        <p14:creationId xmlns:p14="http://schemas.microsoft.com/office/powerpoint/2010/main" val="64413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9FCB3-4253-4CB6-93AE-B56ACA04F7E9}"/>
              </a:ext>
            </a:extLst>
          </p:cNvPr>
          <p:cNvPicPr>
            <a:picLocks noChangeAspect="1"/>
          </p:cNvPicPr>
          <p:nvPr/>
        </p:nvPicPr>
        <p:blipFill rotWithShape="1">
          <a:blip r:embed="rId3">
            <a:extLst>
              <a:ext uri="{28A0092B-C50C-407E-A947-70E740481C1C}">
                <a14:useLocalDpi xmlns:a14="http://schemas.microsoft.com/office/drawing/2010/main" val="0"/>
              </a:ext>
            </a:extLst>
          </a:blip>
          <a:srcRect l="2937" t="6191" r="8174" b="10952"/>
          <a:stretch/>
        </p:blipFill>
        <p:spPr>
          <a:xfrm>
            <a:off x="353785" y="122465"/>
            <a:ext cx="6709104" cy="6253842"/>
          </a:xfrm>
          <a:prstGeom prst="rect">
            <a:avLst/>
          </a:prstGeom>
        </p:spPr>
      </p:pic>
      <p:sp>
        <p:nvSpPr>
          <p:cNvPr id="6" name="Rectangle 5">
            <a:extLst>
              <a:ext uri="{FF2B5EF4-FFF2-40B4-BE49-F238E27FC236}">
                <a16:creationId xmlns:a16="http://schemas.microsoft.com/office/drawing/2014/main" id="{96E4B69C-8742-4FDB-B77C-971B2454B2EC}"/>
              </a:ext>
            </a:extLst>
          </p:cNvPr>
          <p:cNvSpPr/>
          <p:nvPr/>
        </p:nvSpPr>
        <p:spPr>
          <a:xfrm>
            <a:off x="5535385" y="3452498"/>
            <a:ext cx="6096000"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lvl="0" algn="ctr"/>
            <a:r>
              <a:rPr lang="en-US" sz="5400" b="1" dirty="0">
                <a:solidFill>
                  <a:srgbClr val="4472C4"/>
                </a:solidFill>
                <a:effectLst>
                  <a:outerShdw blurRad="38100" dist="38100" dir="2700000" algn="tl">
                    <a:srgbClr val="000000">
                      <a:alpha val="43137"/>
                    </a:srgbClr>
                  </a:outerShdw>
                </a:effectLst>
              </a:rPr>
              <a:t>Hire a </a:t>
            </a:r>
          </a:p>
          <a:p>
            <a:pPr lvl="0" algn="ctr"/>
            <a:r>
              <a:rPr lang="en-US" sz="5400" b="1" dirty="0">
                <a:solidFill>
                  <a:srgbClr val="4472C4"/>
                </a:solidFill>
                <a:effectLst>
                  <a:outerShdw blurRad="38100" dist="38100" dir="2700000" algn="tl">
                    <a:srgbClr val="000000">
                      <a:alpha val="43137"/>
                    </a:srgbClr>
                  </a:outerShdw>
                </a:effectLst>
              </a:rPr>
              <a:t>Fiscal Intermediary</a:t>
            </a:r>
            <a:endParaRPr lang="en-US" dirty="0"/>
          </a:p>
        </p:txBody>
      </p:sp>
    </p:spTree>
    <p:extLst>
      <p:ext uri="{BB962C8B-B14F-4D97-AF65-F5344CB8AC3E}">
        <p14:creationId xmlns:p14="http://schemas.microsoft.com/office/powerpoint/2010/main" val="124411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2C4C72-4375-4FC3-85E9-662ABA60B7B7}"/>
              </a:ext>
            </a:extLst>
          </p:cNvPr>
          <p:cNvSpPr/>
          <p:nvPr/>
        </p:nvSpPr>
        <p:spPr>
          <a:xfrm>
            <a:off x="7904459" y="902798"/>
            <a:ext cx="3932212" cy="3801041"/>
          </a:xfrm>
          <a:prstGeom prst="rect">
            <a:avLst/>
          </a:prstGeom>
        </p:spPr>
        <p:txBody>
          <a:bodyPr wrap="square">
            <a:spAutoFit/>
          </a:bodyPr>
          <a:lstStyle/>
          <a:p>
            <a:r>
              <a:rPr lang="en-US" b="1" dirty="0">
                <a:hlinkClick r:id="rId3" tooltip="OPTIONS">
                  <a:extLst>
                    <a:ext uri="{A12FA001-AC4F-418D-AE19-62706E023703}">
                      <ahyp:hlinkClr xmlns:ahyp="http://schemas.microsoft.com/office/drawing/2018/hyperlinkcolor" val="tx"/>
                    </a:ext>
                  </a:extLst>
                </a:hlinkClick>
              </a:rPr>
              <a:t>OPTIONS</a:t>
            </a:r>
            <a:r>
              <a:rPr lang="en-US" b="1" dirty="0"/>
              <a:t>, </a:t>
            </a:r>
            <a:r>
              <a:rPr lang="en-US" b="1" i="1" dirty="0">
                <a:solidFill>
                  <a:srgbClr val="000000"/>
                </a:solidFill>
              </a:rPr>
              <a:t>Fogarty Center</a:t>
            </a:r>
            <a:br>
              <a:rPr lang="en-US" dirty="0"/>
            </a:br>
            <a:r>
              <a:rPr lang="en-US" dirty="0">
                <a:solidFill>
                  <a:srgbClr val="000000"/>
                </a:solidFill>
              </a:rPr>
              <a:t>310 Maple Avenue, Suite 102</a:t>
            </a:r>
          </a:p>
          <a:p>
            <a:pPr>
              <a:spcAft>
                <a:spcPts val="600"/>
              </a:spcAft>
            </a:pPr>
            <a:r>
              <a:rPr lang="en-US" dirty="0">
                <a:solidFill>
                  <a:srgbClr val="000000"/>
                </a:solidFill>
              </a:rPr>
              <a:t>Barrington, RI, 02806</a:t>
            </a:r>
          </a:p>
          <a:p>
            <a:r>
              <a:rPr lang="en-US" dirty="0"/>
              <a:t>Contact: </a:t>
            </a:r>
            <a:r>
              <a:rPr lang="en-US" dirty="0">
                <a:solidFill>
                  <a:srgbClr val="000000"/>
                </a:solidFill>
              </a:rPr>
              <a:t>David Reiss, </a:t>
            </a:r>
            <a:r>
              <a:rPr lang="en-US" i="1" dirty="0">
                <a:solidFill>
                  <a:srgbClr val="000000"/>
                </a:solidFill>
              </a:rPr>
              <a:t>Executive Director</a:t>
            </a:r>
          </a:p>
          <a:p>
            <a:pPr>
              <a:spcAft>
                <a:spcPts val="1800"/>
              </a:spcAft>
            </a:pPr>
            <a:r>
              <a:rPr lang="en-US" dirty="0">
                <a:solidFill>
                  <a:srgbClr val="000000"/>
                </a:solidFill>
              </a:rPr>
              <a:t>Phone: 401-245-7900</a:t>
            </a:r>
            <a:br>
              <a:rPr lang="en-US" dirty="0"/>
            </a:br>
            <a:r>
              <a:rPr lang="en-US" dirty="0">
                <a:solidFill>
                  <a:srgbClr val="000000"/>
                </a:solidFill>
              </a:rPr>
              <a:t>Email: </a:t>
            </a:r>
            <a:r>
              <a:rPr lang="en-US" b="1" dirty="0">
                <a:solidFill>
                  <a:schemeClr val="accent1"/>
                </a:solidFill>
                <a:hlinkClick r:id="rId4" tooltip="email david reiss">
                  <a:extLst>
                    <a:ext uri="{A12FA001-AC4F-418D-AE19-62706E023703}">
                      <ahyp:hlinkClr xmlns:ahyp="http://schemas.microsoft.com/office/drawing/2018/hyperlinkcolor" val="tx"/>
                    </a:ext>
                  </a:extLst>
                </a:hlinkClick>
              </a:rPr>
              <a:t>dreiss@fogartycenter.org</a:t>
            </a:r>
            <a:endParaRPr lang="en-US" b="1" dirty="0">
              <a:solidFill>
                <a:schemeClr val="accent1"/>
              </a:solidFill>
            </a:endParaRPr>
          </a:p>
          <a:p>
            <a:r>
              <a:rPr lang="en-US" b="1" dirty="0">
                <a:hlinkClick r:id="rId5" tooltip="works for me">
                  <a:extLst>
                    <a:ext uri="{A12FA001-AC4F-418D-AE19-62706E023703}">
                      <ahyp:hlinkClr xmlns:ahyp="http://schemas.microsoft.com/office/drawing/2018/hyperlinkcolor" val="tx"/>
                    </a:ext>
                  </a:extLst>
                </a:hlinkClick>
              </a:rPr>
              <a:t>Works For Me</a:t>
            </a:r>
            <a:r>
              <a:rPr lang="en-US" b="1" dirty="0"/>
              <a:t>, </a:t>
            </a:r>
            <a:r>
              <a:rPr lang="en-US" b="1" dirty="0">
                <a:solidFill>
                  <a:srgbClr val="000000"/>
                </a:solidFill>
              </a:rPr>
              <a:t>Trudeau Center</a:t>
            </a:r>
            <a:br>
              <a:rPr lang="en-US" dirty="0"/>
            </a:br>
            <a:r>
              <a:rPr lang="en-US" dirty="0">
                <a:solidFill>
                  <a:srgbClr val="000000"/>
                </a:solidFill>
              </a:rPr>
              <a:t>3445 Post Road</a:t>
            </a:r>
          </a:p>
          <a:p>
            <a:pPr>
              <a:spcAft>
                <a:spcPts val="600"/>
              </a:spcAft>
            </a:pPr>
            <a:r>
              <a:rPr lang="en-US" dirty="0">
                <a:solidFill>
                  <a:srgbClr val="000000"/>
                </a:solidFill>
              </a:rPr>
              <a:t>Warwick, RI 02886</a:t>
            </a:r>
          </a:p>
          <a:p>
            <a:r>
              <a:rPr lang="en-US" dirty="0"/>
              <a:t>Contact: </a:t>
            </a:r>
            <a:r>
              <a:rPr lang="en-US" dirty="0">
                <a:solidFill>
                  <a:srgbClr val="000000"/>
                </a:solidFill>
              </a:rPr>
              <a:t>Cathy </a:t>
            </a:r>
            <a:r>
              <a:rPr lang="en-US" dirty="0" err="1">
                <a:solidFill>
                  <a:srgbClr val="000000"/>
                </a:solidFill>
              </a:rPr>
              <a:t>D'Andrea</a:t>
            </a:r>
            <a:endParaRPr lang="en-US" dirty="0">
              <a:solidFill>
                <a:srgbClr val="000000"/>
              </a:solidFill>
            </a:endParaRPr>
          </a:p>
          <a:p>
            <a:r>
              <a:rPr lang="en-US" dirty="0">
                <a:solidFill>
                  <a:srgbClr val="000000"/>
                </a:solidFill>
              </a:rPr>
              <a:t>Phone: 401-739-2700, x203</a:t>
            </a:r>
            <a:br>
              <a:rPr lang="en-US" dirty="0"/>
            </a:br>
            <a:r>
              <a:rPr lang="en-US" dirty="0">
                <a:solidFill>
                  <a:srgbClr val="000000"/>
                </a:solidFill>
              </a:rPr>
              <a:t>Email: </a:t>
            </a:r>
            <a:r>
              <a:rPr lang="en-US" b="1" dirty="0">
                <a:solidFill>
                  <a:schemeClr val="accent1"/>
                </a:solidFill>
                <a:hlinkClick r:id="rId6" tooltip="email cathy d'andrea">
                  <a:extLst>
                    <a:ext uri="{A12FA001-AC4F-418D-AE19-62706E023703}">
                      <ahyp:hlinkClr xmlns:ahyp="http://schemas.microsoft.com/office/drawing/2018/hyperlinkcolor" val="tx"/>
                    </a:ext>
                  </a:extLst>
                </a:hlinkClick>
              </a:rPr>
              <a:t>cdandrea@trudeaucenter.org</a:t>
            </a:r>
            <a:endParaRPr lang="en-US" dirty="0">
              <a:solidFill>
                <a:schemeClr val="accent1"/>
              </a:solidFill>
            </a:endParaRPr>
          </a:p>
        </p:txBody>
      </p:sp>
      <p:sp>
        <p:nvSpPr>
          <p:cNvPr id="4" name="Rectangle 3">
            <a:extLst>
              <a:ext uri="{FF2B5EF4-FFF2-40B4-BE49-F238E27FC236}">
                <a16:creationId xmlns:a16="http://schemas.microsoft.com/office/drawing/2014/main" id="{F7855D8B-22A0-4387-83AB-D83E95A76CBD}"/>
              </a:ext>
            </a:extLst>
          </p:cNvPr>
          <p:cNvSpPr/>
          <p:nvPr/>
        </p:nvSpPr>
        <p:spPr>
          <a:xfrm>
            <a:off x="355329" y="902798"/>
            <a:ext cx="5096583" cy="5722592"/>
          </a:xfrm>
          <a:prstGeom prst="rect">
            <a:avLst/>
          </a:prstGeom>
        </p:spPr>
        <p:txBody>
          <a:bodyPr wrap="square">
            <a:spAutoFit/>
          </a:bodyPr>
          <a:lstStyle/>
          <a:p>
            <a:r>
              <a:rPr lang="en-US" b="1" dirty="0">
                <a:solidFill>
                  <a:prstClr val="black"/>
                </a:solidFill>
                <a:hlinkClick r:id="rId7" tooltip="my choice">
                  <a:extLst>
                    <a:ext uri="{A12FA001-AC4F-418D-AE19-62706E023703}">
                      <ahyp:hlinkClr xmlns:ahyp="http://schemas.microsoft.com/office/drawing/2018/hyperlinkcolor" val="tx"/>
                    </a:ext>
                  </a:extLst>
                </a:hlinkClick>
              </a:rPr>
              <a:t>My Choice</a:t>
            </a:r>
            <a:r>
              <a:rPr lang="en-US" b="1" dirty="0">
                <a:solidFill>
                  <a:prstClr val="black"/>
                </a:solidFill>
              </a:rPr>
              <a:t>, </a:t>
            </a:r>
            <a:r>
              <a:rPr lang="en-US" b="1" i="1" dirty="0">
                <a:solidFill>
                  <a:srgbClr val="000000"/>
                </a:solidFill>
              </a:rPr>
              <a:t>Seven Hills</a:t>
            </a:r>
            <a:br>
              <a:rPr lang="en-US" dirty="0">
                <a:solidFill>
                  <a:prstClr val="black"/>
                </a:solidFill>
              </a:rPr>
            </a:br>
            <a:r>
              <a:rPr lang="en-US" dirty="0">
                <a:solidFill>
                  <a:srgbClr val="000000"/>
                </a:solidFill>
              </a:rPr>
              <a:t>68 Cumberland Street</a:t>
            </a:r>
          </a:p>
          <a:p>
            <a:pPr>
              <a:spcAft>
                <a:spcPts val="600"/>
              </a:spcAft>
            </a:pPr>
            <a:r>
              <a:rPr lang="en-US" dirty="0">
                <a:solidFill>
                  <a:srgbClr val="000000"/>
                </a:solidFill>
              </a:rPr>
              <a:t>Woonsocket, RI 02895</a:t>
            </a:r>
          </a:p>
          <a:p>
            <a:r>
              <a:rPr lang="en-US" dirty="0">
                <a:solidFill>
                  <a:prstClr val="black"/>
                </a:solidFill>
              </a:rPr>
              <a:t>Contact: </a:t>
            </a:r>
            <a:r>
              <a:rPr lang="en-US" dirty="0">
                <a:solidFill>
                  <a:srgbClr val="000000"/>
                </a:solidFill>
              </a:rPr>
              <a:t>Patricia Lindquist</a:t>
            </a:r>
          </a:p>
          <a:p>
            <a:pPr>
              <a:spcAft>
                <a:spcPts val="1800"/>
              </a:spcAft>
            </a:pPr>
            <a:r>
              <a:rPr lang="en-US" dirty="0">
                <a:solidFill>
                  <a:srgbClr val="000000"/>
                </a:solidFill>
              </a:rPr>
              <a:t>Cell: 401-309-8008</a:t>
            </a:r>
            <a:br>
              <a:rPr lang="en-US" dirty="0">
                <a:solidFill>
                  <a:prstClr val="black"/>
                </a:solidFill>
              </a:rPr>
            </a:br>
            <a:r>
              <a:rPr lang="en-US" dirty="0">
                <a:solidFill>
                  <a:srgbClr val="000000"/>
                </a:solidFill>
              </a:rPr>
              <a:t>Email: </a:t>
            </a:r>
            <a:r>
              <a:rPr lang="en-US" b="1" dirty="0">
                <a:solidFill>
                  <a:schemeClr val="accent1"/>
                </a:solidFill>
              </a:rPr>
              <a:t>plindquist@sevenhills.org</a:t>
            </a:r>
          </a:p>
          <a:p>
            <a:r>
              <a:rPr lang="en-US" b="1" dirty="0" err="1">
                <a:solidFill>
                  <a:prstClr val="black"/>
                </a:solidFill>
              </a:rPr>
              <a:t>P</a:t>
            </a:r>
            <a:r>
              <a:rPr lang="en-US" b="1" dirty="0" err="1">
                <a:solidFill>
                  <a:prstClr val="black"/>
                </a:solidFill>
                <a:hlinkClick r:id="rId8" tooltip="proPartnershipsproAbility (The ARC of Bristol County) link">
                  <a:extLst>
                    <a:ext uri="{A12FA001-AC4F-418D-AE19-62706E023703}">
                      <ahyp:hlinkClr xmlns:ahyp="http://schemas.microsoft.com/office/drawing/2018/hyperlinkcolor" val="tx"/>
                    </a:ext>
                  </a:extLst>
                </a:hlinkClick>
              </a:rPr>
              <a:t>roPartnerships</a:t>
            </a:r>
            <a:r>
              <a:rPr lang="en-US" b="1" i="1" dirty="0">
                <a:solidFill>
                  <a:prstClr val="black"/>
                </a:solidFill>
              </a:rPr>
              <a:t>, </a:t>
            </a:r>
            <a:r>
              <a:rPr lang="en-US" b="1" i="1" dirty="0" err="1">
                <a:solidFill>
                  <a:srgbClr val="000000"/>
                </a:solidFill>
              </a:rPr>
              <a:t>ProAbility</a:t>
            </a:r>
            <a:br>
              <a:rPr lang="en-US" i="1" dirty="0">
                <a:solidFill>
                  <a:prstClr val="black"/>
                </a:solidFill>
              </a:rPr>
            </a:br>
            <a:r>
              <a:rPr lang="en-US" dirty="0">
                <a:solidFill>
                  <a:srgbClr val="000000"/>
                </a:solidFill>
              </a:rPr>
              <a:t>25 Thurber Blvd., Unit 2</a:t>
            </a:r>
          </a:p>
          <a:p>
            <a:pPr>
              <a:spcAft>
                <a:spcPts val="600"/>
              </a:spcAft>
            </a:pPr>
            <a:r>
              <a:rPr lang="en-US" dirty="0">
                <a:solidFill>
                  <a:srgbClr val="000000"/>
                </a:solidFill>
              </a:rPr>
              <a:t>Smithfield, RI 02917</a:t>
            </a:r>
          </a:p>
          <a:p>
            <a:r>
              <a:rPr lang="en-US" dirty="0">
                <a:solidFill>
                  <a:prstClr val="black"/>
                </a:solidFill>
              </a:rPr>
              <a:t>Contact: </a:t>
            </a:r>
            <a:r>
              <a:rPr lang="en-US" dirty="0">
                <a:solidFill>
                  <a:srgbClr val="000000"/>
                </a:solidFill>
              </a:rPr>
              <a:t>Ashley </a:t>
            </a:r>
            <a:r>
              <a:rPr lang="en-US" dirty="0" err="1">
                <a:solidFill>
                  <a:srgbClr val="000000"/>
                </a:solidFill>
              </a:rPr>
              <a:t>Boursiquot</a:t>
            </a:r>
            <a:endParaRPr lang="en-US" dirty="0">
              <a:solidFill>
                <a:srgbClr val="000000"/>
              </a:solidFill>
            </a:endParaRPr>
          </a:p>
          <a:p>
            <a:pPr>
              <a:spcAft>
                <a:spcPts val="1800"/>
              </a:spcAft>
            </a:pPr>
            <a:r>
              <a:rPr lang="en-US" dirty="0">
                <a:solidFill>
                  <a:srgbClr val="000000"/>
                </a:solidFill>
              </a:rPr>
              <a:t>Phone: 401-233-1634, ext. 6012</a:t>
            </a:r>
            <a:br>
              <a:rPr lang="en-US" dirty="0">
                <a:solidFill>
                  <a:prstClr val="black"/>
                </a:solidFill>
              </a:rPr>
            </a:br>
            <a:r>
              <a:rPr lang="en-US" dirty="0">
                <a:solidFill>
                  <a:srgbClr val="000000"/>
                </a:solidFill>
              </a:rPr>
              <a:t>Email: </a:t>
            </a:r>
            <a:r>
              <a:rPr lang="en-US" b="1" dirty="0">
                <a:solidFill>
                  <a:schemeClr val="accent1"/>
                </a:solidFill>
              </a:rPr>
              <a:t>aboursiquot@arcnbc.org</a:t>
            </a:r>
          </a:p>
          <a:p>
            <a:r>
              <a:rPr lang="en-US" b="1" dirty="0">
                <a:solidFill>
                  <a:prstClr val="black"/>
                </a:solidFill>
                <a:hlinkClick r:id="rId9" tooltip="perspectives self directed services link">
                  <a:extLst>
                    <a:ext uri="{A12FA001-AC4F-418D-AE19-62706E023703}">
                      <ahyp:hlinkClr xmlns:ahyp="http://schemas.microsoft.com/office/drawing/2018/hyperlinkcolor" val="tx"/>
                    </a:ext>
                  </a:extLst>
                </a:hlinkClick>
              </a:rPr>
              <a:t>Self Directed Services</a:t>
            </a:r>
            <a:r>
              <a:rPr lang="en-US" b="1" i="1" dirty="0">
                <a:solidFill>
                  <a:prstClr val="black"/>
                </a:solidFill>
              </a:rPr>
              <a:t>, </a:t>
            </a:r>
            <a:r>
              <a:rPr lang="en-US" b="1" i="1" dirty="0">
                <a:solidFill>
                  <a:srgbClr val="000000"/>
                </a:solidFill>
              </a:rPr>
              <a:t>Perspectives Corporation</a:t>
            </a:r>
            <a:br>
              <a:rPr lang="en-US" dirty="0">
                <a:solidFill>
                  <a:prstClr val="black"/>
                </a:solidFill>
              </a:rPr>
            </a:br>
            <a:r>
              <a:rPr lang="en-US" dirty="0">
                <a:solidFill>
                  <a:srgbClr val="000000"/>
                </a:solidFill>
              </a:rPr>
              <a:t>1130 Ten Rod Road, B101</a:t>
            </a:r>
          </a:p>
          <a:p>
            <a:pPr>
              <a:spcAft>
                <a:spcPts val="600"/>
              </a:spcAft>
            </a:pPr>
            <a:r>
              <a:rPr lang="en-US" dirty="0">
                <a:solidFill>
                  <a:srgbClr val="000000"/>
                </a:solidFill>
              </a:rPr>
              <a:t>North Kingstown, RI 02852</a:t>
            </a:r>
          </a:p>
          <a:p>
            <a:r>
              <a:rPr lang="en-US" dirty="0">
                <a:solidFill>
                  <a:prstClr val="black"/>
                </a:solidFill>
              </a:rPr>
              <a:t>Contact: </a:t>
            </a:r>
            <a:r>
              <a:rPr lang="en-US" dirty="0">
                <a:solidFill>
                  <a:srgbClr val="000000"/>
                </a:solidFill>
              </a:rPr>
              <a:t>Nancy Lewis-Oliver, </a:t>
            </a:r>
            <a:r>
              <a:rPr lang="en-US" i="1" dirty="0">
                <a:solidFill>
                  <a:srgbClr val="000000"/>
                </a:solidFill>
              </a:rPr>
              <a:t>Senior Director</a:t>
            </a:r>
            <a:br>
              <a:rPr lang="en-US" dirty="0">
                <a:solidFill>
                  <a:prstClr val="black"/>
                </a:solidFill>
              </a:rPr>
            </a:br>
            <a:r>
              <a:rPr lang="en-US" dirty="0">
                <a:solidFill>
                  <a:srgbClr val="000000"/>
                </a:solidFill>
              </a:rPr>
              <a:t>Phone: 401-294-3990 ext. 237</a:t>
            </a:r>
            <a:br>
              <a:rPr lang="en-US" dirty="0">
                <a:solidFill>
                  <a:prstClr val="black"/>
                </a:solidFill>
              </a:rPr>
            </a:br>
            <a:r>
              <a:rPr lang="en-US" dirty="0">
                <a:solidFill>
                  <a:srgbClr val="000000"/>
                </a:solidFill>
              </a:rPr>
              <a:t>Email: </a:t>
            </a:r>
            <a:r>
              <a:rPr lang="en-US" b="1" dirty="0">
                <a:solidFill>
                  <a:schemeClr val="accent1"/>
                </a:solidFill>
              </a:rPr>
              <a:t>nlewis-oliver@perspectivescorporation.com</a:t>
            </a:r>
            <a:endParaRPr lang="en-US" dirty="0">
              <a:solidFill>
                <a:schemeClr val="accent1"/>
              </a:solidFill>
            </a:endParaRPr>
          </a:p>
        </p:txBody>
      </p:sp>
      <p:pic>
        <p:nvPicPr>
          <p:cNvPr id="6" name="Picture 5">
            <a:extLst>
              <a:ext uri="{FF2B5EF4-FFF2-40B4-BE49-F238E27FC236}">
                <a16:creationId xmlns:a16="http://schemas.microsoft.com/office/drawing/2014/main" id="{8C86039A-59C9-4338-BB7A-5522E6C5FA43}"/>
              </a:ext>
            </a:extLst>
          </p:cNvPr>
          <p:cNvPicPr>
            <a:picLocks noChangeAspect="1"/>
          </p:cNvPicPr>
          <p:nvPr/>
        </p:nvPicPr>
        <p:blipFill rotWithShape="1">
          <a:blip r:embed="rId10">
            <a:extLst>
              <a:ext uri="{28A0092B-C50C-407E-A947-70E740481C1C}">
                <a14:useLocalDpi xmlns:a14="http://schemas.microsoft.com/office/drawing/2010/main" val="0"/>
              </a:ext>
            </a:extLst>
          </a:blip>
          <a:srcRect l="3888" t="7778" r="8751" b="11806"/>
          <a:stretch/>
        </p:blipFill>
        <p:spPr>
          <a:xfrm>
            <a:off x="5026380" y="747750"/>
            <a:ext cx="2336946" cy="2151180"/>
          </a:xfrm>
          <a:prstGeom prst="rect">
            <a:avLst/>
          </a:prstGeom>
        </p:spPr>
      </p:pic>
      <p:sp>
        <p:nvSpPr>
          <p:cNvPr id="7" name="Rectangle 6">
            <a:extLst>
              <a:ext uri="{FF2B5EF4-FFF2-40B4-BE49-F238E27FC236}">
                <a16:creationId xmlns:a16="http://schemas.microsoft.com/office/drawing/2014/main" id="{79CC89A4-6C8D-4C42-A392-8754AEBD024D}"/>
              </a:ext>
            </a:extLst>
          </p:cNvPr>
          <p:cNvSpPr/>
          <p:nvPr/>
        </p:nvSpPr>
        <p:spPr>
          <a:xfrm>
            <a:off x="3476625" y="78324"/>
            <a:ext cx="5238750" cy="5539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000" dirty="0">
                <a:solidFill>
                  <a:schemeClr val="accent1"/>
                </a:solidFill>
                <a:effectLst>
                  <a:outerShdw blurRad="38100" dist="38100" dir="2700000" algn="tl">
                    <a:srgbClr val="000000">
                      <a:alpha val="43137"/>
                    </a:srgbClr>
                  </a:outerShdw>
                </a:effectLst>
                <a:latin typeface="Times New Roman" panose="02020603050405020304" pitchFamily="18" charset="0"/>
              </a:rPr>
              <a:t>Approved Fiscal Intermediaries:</a:t>
            </a:r>
            <a:endParaRPr lang="en-US" sz="3000" dirty="0">
              <a:solidFill>
                <a:schemeClr val="accent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223574FB-60B8-4487-BD7C-1D69DD948999}"/>
              </a:ext>
            </a:extLst>
          </p:cNvPr>
          <p:cNvSpPr/>
          <p:nvPr/>
        </p:nvSpPr>
        <p:spPr>
          <a:xfrm>
            <a:off x="5601037" y="5087587"/>
            <a:ext cx="6313441" cy="1384995"/>
          </a:xfrm>
          <a:prstGeom prst="rect">
            <a:avLst/>
          </a:prstGeom>
          <a:solidFill>
            <a:srgbClr val="FFFFCC"/>
          </a:solidFill>
          <a:ln w="28575">
            <a:solidFill>
              <a:schemeClr val="accent1">
                <a:lumMod val="75000"/>
              </a:schemeClr>
            </a:solidFill>
          </a:ln>
          <a:effectLst>
            <a:outerShdw blurRad="50800" dist="38100" dir="2700000" algn="tl" rotWithShape="0">
              <a:prstClr val="black">
                <a:alpha val="40000"/>
              </a:prstClr>
            </a:outerShdw>
          </a:effectLst>
        </p:spPr>
        <p:txBody>
          <a:bodyPr wrap="square" bIns="91440" anchor="t" anchorCtr="0">
            <a:noAutofit/>
          </a:bodyPr>
          <a:lstStyle/>
          <a:p>
            <a:pPr algn="ctr">
              <a:spcAft>
                <a:spcPts val="600"/>
              </a:spcAft>
            </a:pPr>
            <a:r>
              <a:rPr lang="en-US" sz="2800" b="1" u="sng" cap="small" dirty="0"/>
              <a:t>You can download this list at</a:t>
            </a:r>
            <a:r>
              <a:rPr lang="en-US" sz="2800" b="1" cap="small" dirty="0"/>
              <a:t>:</a:t>
            </a:r>
          </a:p>
          <a:p>
            <a:pPr algn="ctr"/>
            <a:r>
              <a:rPr lang="en-US" sz="2400" dirty="0">
                <a:hlinkClick r:id="rId11"/>
              </a:rPr>
              <a:t>www.bhddh.ri.gov/developmental-disabilities/</a:t>
            </a:r>
          </a:p>
          <a:p>
            <a:pPr algn="ctr"/>
            <a:r>
              <a:rPr lang="en-US" sz="2400" spc="20" dirty="0">
                <a:hlinkClick r:id="rId11"/>
              </a:rPr>
              <a:t>services-adults/licensed-provider-lists</a:t>
            </a:r>
            <a:endParaRPr lang="en-US" sz="2400" spc="20" dirty="0"/>
          </a:p>
        </p:txBody>
      </p:sp>
    </p:spTree>
    <p:extLst>
      <p:ext uri="{BB962C8B-B14F-4D97-AF65-F5344CB8AC3E}">
        <p14:creationId xmlns:p14="http://schemas.microsoft.com/office/powerpoint/2010/main" val="399342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633B2E-3325-49FF-A832-26F723B36734}"/>
              </a:ext>
            </a:extLst>
          </p:cNvPr>
          <p:cNvSpPr/>
          <p:nvPr/>
        </p:nvSpPr>
        <p:spPr>
          <a:xfrm>
            <a:off x="336885" y="129479"/>
            <a:ext cx="11389894"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5400" b="1" dirty="0">
                <a:solidFill>
                  <a:srgbClr val="4472C4"/>
                </a:solidFill>
                <a:effectLst>
                  <a:outerShdw blurRad="38100" dist="38100" dir="2700000" algn="tl">
                    <a:srgbClr val="000000">
                      <a:alpha val="43137"/>
                    </a:srgbClr>
                  </a:outerShdw>
                </a:effectLst>
              </a:rPr>
              <a:t>How Do You Find a </a:t>
            </a:r>
          </a:p>
          <a:p>
            <a:pPr lvl="0" algn="ctr"/>
            <a:r>
              <a:rPr lang="en-US" sz="5400" b="1" dirty="0">
                <a:solidFill>
                  <a:srgbClr val="4472C4"/>
                </a:solidFill>
                <a:effectLst>
                  <a:outerShdw blurRad="38100" dist="38100" dir="2700000" algn="tl">
                    <a:srgbClr val="000000">
                      <a:alpha val="43137"/>
                    </a:srgbClr>
                  </a:outerShdw>
                </a:effectLst>
              </a:rPr>
              <a:t>Direct Support Professional?</a:t>
            </a:r>
            <a:endParaRPr lang="en-US" dirty="0">
              <a:solidFill>
                <a:prstClr val="black"/>
              </a:solidFill>
            </a:endParaRPr>
          </a:p>
        </p:txBody>
      </p:sp>
      <p:pic>
        <p:nvPicPr>
          <p:cNvPr id="4" name="Picture 3">
            <a:extLst>
              <a:ext uri="{FF2B5EF4-FFF2-40B4-BE49-F238E27FC236}">
                <a16:creationId xmlns:a16="http://schemas.microsoft.com/office/drawing/2014/main" id="{44021FEE-5F72-466D-AB74-F2D2FED49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06" y="1964988"/>
            <a:ext cx="2922291" cy="288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4DCF93B-4CEA-4A30-B3CF-D1567255C209}"/>
              </a:ext>
            </a:extLst>
          </p:cNvPr>
          <p:cNvPicPr>
            <a:picLocks noChangeAspect="1"/>
          </p:cNvPicPr>
          <p:nvPr/>
        </p:nvPicPr>
        <p:blipFill rotWithShape="1">
          <a:blip r:embed="rId4">
            <a:extLst>
              <a:ext uri="{28A0092B-C50C-407E-A947-70E740481C1C}">
                <a14:useLocalDpi xmlns:a14="http://schemas.microsoft.com/office/drawing/2010/main" val="0"/>
              </a:ext>
            </a:extLst>
          </a:blip>
          <a:srcRect l="6103" t="16610" r="3389" b="19629"/>
          <a:stretch/>
        </p:blipFill>
        <p:spPr>
          <a:xfrm>
            <a:off x="3339929" y="2583459"/>
            <a:ext cx="4677952" cy="2471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B2C60F59-E460-4B40-98B6-A1CE55B4A01C}"/>
              </a:ext>
            </a:extLst>
          </p:cNvPr>
          <p:cNvPicPr>
            <a:picLocks noChangeAspect="1"/>
          </p:cNvPicPr>
          <p:nvPr/>
        </p:nvPicPr>
        <p:blipFill rotWithShape="1">
          <a:blip r:embed="rId5">
            <a:extLst>
              <a:ext uri="{28A0092B-C50C-407E-A947-70E740481C1C}">
                <a14:useLocalDpi xmlns:a14="http://schemas.microsoft.com/office/drawing/2010/main" val="0"/>
              </a:ext>
            </a:extLst>
          </a:blip>
          <a:srcRect t="36491" b="34035"/>
          <a:stretch/>
        </p:blipFill>
        <p:spPr>
          <a:xfrm>
            <a:off x="8017881" y="4588502"/>
            <a:ext cx="3974432" cy="1171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CCD7B53D-4C03-4E9C-B4E8-FAA30AFBDF2C}"/>
              </a:ext>
            </a:extLst>
          </p:cNvPr>
          <p:cNvPicPr>
            <a:picLocks noChangeAspect="1"/>
          </p:cNvPicPr>
          <p:nvPr/>
        </p:nvPicPr>
        <p:blipFill rotWithShape="1">
          <a:blip r:embed="rId6">
            <a:extLst>
              <a:ext uri="{28A0092B-C50C-407E-A947-70E740481C1C}">
                <a14:useLocalDpi xmlns:a14="http://schemas.microsoft.com/office/drawing/2010/main" val="0"/>
              </a:ext>
            </a:extLst>
          </a:blip>
          <a:srcRect t="27106" b="30262"/>
          <a:stretch/>
        </p:blipFill>
        <p:spPr>
          <a:xfrm>
            <a:off x="2596901" y="5124768"/>
            <a:ext cx="4433135" cy="1259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955AB30C-868E-4BEA-B786-D7A57F4131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6413" y="2287527"/>
            <a:ext cx="3237497" cy="1216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86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23FD8-A06B-4CAA-BB72-E2E9F7F94BD3}"/>
              </a:ext>
            </a:extLst>
          </p:cNvPr>
          <p:cNvSpPr/>
          <p:nvPr/>
        </p:nvSpPr>
        <p:spPr>
          <a:xfrm>
            <a:off x="901700" y="196585"/>
            <a:ext cx="103886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4800" b="1" dirty="0">
                <a:solidFill>
                  <a:srgbClr val="4472C4"/>
                </a:solidFill>
                <a:effectLst>
                  <a:outerShdw blurRad="38100" dist="38100" dir="2700000" algn="tl">
                    <a:srgbClr val="000000">
                      <a:alpha val="43137"/>
                    </a:srgbClr>
                  </a:outerShdw>
                </a:effectLst>
              </a:rPr>
              <a:t>Where Can I Find More Info?</a:t>
            </a:r>
          </a:p>
        </p:txBody>
      </p:sp>
      <p:pic>
        <p:nvPicPr>
          <p:cNvPr id="17" name="Picture 16">
            <a:extLst>
              <a:ext uri="{FF2B5EF4-FFF2-40B4-BE49-F238E27FC236}">
                <a16:creationId xmlns:a16="http://schemas.microsoft.com/office/drawing/2014/main" id="{A59A84D5-7653-41E0-A1D7-C4D34B139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928" y="4266866"/>
            <a:ext cx="5106367" cy="2468880"/>
          </a:xfrm>
          <a:prstGeom prst="rect">
            <a:avLst/>
          </a:prstGeom>
          <a:ln w="19050">
            <a:noFill/>
          </a:ln>
        </p:spPr>
      </p:pic>
      <p:pic>
        <p:nvPicPr>
          <p:cNvPr id="19" name="Picture 18">
            <a:extLst>
              <a:ext uri="{FF2B5EF4-FFF2-40B4-BE49-F238E27FC236}">
                <a16:creationId xmlns:a16="http://schemas.microsoft.com/office/drawing/2014/main" id="{36877583-56E4-451D-9BD6-A96E3C17F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05" y="4266866"/>
            <a:ext cx="5094323" cy="2468880"/>
          </a:xfrm>
          <a:prstGeom prst="rect">
            <a:avLst/>
          </a:prstGeom>
          <a:ln w="19050">
            <a:noFill/>
          </a:ln>
        </p:spPr>
      </p:pic>
      <p:grpSp>
        <p:nvGrpSpPr>
          <p:cNvPr id="24" name="Group 23">
            <a:extLst>
              <a:ext uri="{FF2B5EF4-FFF2-40B4-BE49-F238E27FC236}">
                <a16:creationId xmlns:a16="http://schemas.microsoft.com/office/drawing/2014/main" id="{F4954EEA-8A21-4342-A771-87C5B8E8385D}"/>
              </a:ext>
            </a:extLst>
          </p:cNvPr>
          <p:cNvGrpSpPr/>
          <p:nvPr/>
        </p:nvGrpSpPr>
        <p:grpSpPr>
          <a:xfrm>
            <a:off x="563487" y="1228210"/>
            <a:ext cx="4540758" cy="2868627"/>
            <a:chOff x="342507" y="1228210"/>
            <a:chExt cx="4540758" cy="2868627"/>
          </a:xfrm>
        </p:grpSpPr>
        <p:sp>
          <p:nvSpPr>
            <p:cNvPr id="7" name="TextBox 6">
              <a:extLst>
                <a:ext uri="{FF2B5EF4-FFF2-40B4-BE49-F238E27FC236}">
                  <a16:creationId xmlns:a16="http://schemas.microsoft.com/office/drawing/2014/main" id="{D97707B6-B39B-4E00-B851-C0F6F41D4457}"/>
                </a:ext>
              </a:extLst>
            </p:cNvPr>
            <p:cNvSpPr txBox="1"/>
            <p:nvPr/>
          </p:nvSpPr>
          <p:spPr>
            <a:xfrm>
              <a:off x="342507" y="3312007"/>
              <a:ext cx="4540758" cy="784830"/>
            </a:xfrm>
            <a:prstGeom prst="rect">
              <a:avLst/>
            </a:prstGeom>
            <a:noFill/>
          </p:spPr>
          <p:txBody>
            <a:bodyPr wrap="square" rtlCol="0">
              <a:spAutoFit/>
            </a:bodyPr>
            <a:lstStyle/>
            <a:p>
              <a:pPr algn="ctr">
                <a:spcAft>
                  <a:spcPts val="600"/>
                </a:spcAft>
              </a:pPr>
              <a:r>
                <a:rPr lang="en-US" sz="2000" b="1" dirty="0"/>
                <a:t>Sheila Coyne: </a:t>
              </a:r>
              <a:r>
                <a:rPr lang="en-US" sz="2000" b="1" u="sng" dirty="0">
                  <a:solidFill>
                    <a:srgbClr val="0070C0"/>
                  </a:solidFill>
                </a:rPr>
                <a:t>sheilacoyne95@gmail.com</a:t>
              </a:r>
            </a:p>
            <a:p>
              <a:pPr algn="ctr"/>
              <a:r>
                <a:rPr lang="en-US" sz="2000" b="1" dirty="0"/>
                <a:t>Claudia Lowe: </a:t>
              </a:r>
              <a:r>
                <a:rPr lang="en-US" sz="2000" b="1" dirty="0">
                  <a:hlinkClick r:id="rId5"/>
                </a:rPr>
                <a:t>claudia@risdc.org</a:t>
              </a:r>
              <a:endParaRPr lang="en-US" sz="2000" b="1" dirty="0">
                <a:solidFill>
                  <a:srgbClr val="0070C0"/>
                </a:solidFill>
              </a:endParaRPr>
            </a:p>
          </p:txBody>
        </p:sp>
        <p:pic>
          <p:nvPicPr>
            <p:cNvPr id="21" name="Picture 20">
              <a:extLst>
                <a:ext uri="{FF2B5EF4-FFF2-40B4-BE49-F238E27FC236}">
                  <a16:creationId xmlns:a16="http://schemas.microsoft.com/office/drawing/2014/main" id="{58F9FA36-4ECC-4DB4-A09A-13A29F18EE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7046" y="1228210"/>
              <a:ext cx="2011680" cy="2011680"/>
            </a:xfrm>
            <a:prstGeom prst="rect">
              <a:avLst/>
            </a:prstGeom>
          </p:spPr>
        </p:pic>
      </p:grpSp>
      <p:pic>
        <p:nvPicPr>
          <p:cNvPr id="23" name="Picture 22">
            <a:extLst>
              <a:ext uri="{FF2B5EF4-FFF2-40B4-BE49-F238E27FC236}">
                <a16:creationId xmlns:a16="http://schemas.microsoft.com/office/drawing/2014/main" id="{1526FC84-A7E7-43BE-958D-FD46F3062D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539" y="1428083"/>
            <a:ext cx="4083145" cy="2468880"/>
          </a:xfrm>
          <a:prstGeom prst="rect">
            <a:avLst/>
          </a:prstGeom>
        </p:spPr>
      </p:pic>
    </p:spTree>
    <p:extLst>
      <p:ext uri="{BB962C8B-B14F-4D97-AF65-F5344CB8AC3E}">
        <p14:creationId xmlns:p14="http://schemas.microsoft.com/office/powerpoint/2010/main" val="106487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D039BD-60E7-42F9-B7C5-AAB6532688D9}"/>
              </a:ext>
            </a:extLst>
          </p:cNvPr>
          <p:cNvPicPr>
            <a:picLocks noChangeAspect="1"/>
          </p:cNvPicPr>
          <p:nvPr/>
        </p:nvPicPr>
        <p:blipFill>
          <a:blip r:embed="rId3"/>
          <a:stretch>
            <a:fillRect/>
          </a:stretch>
        </p:blipFill>
        <p:spPr>
          <a:xfrm>
            <a:off x="4260945" y="812641"/>
            <a:ext cx="3670110" cy="3657917"/>
          </a:xfrm>
          <a:prstGeom prst="rect">
            <a:avLst/>
          </a:prstGeom>
        </p:spPr>
      </p:pic>
      <p:sp>
        <p:nvSpPr>
          <p:cNvPr id="3" name="Rectangle 2">
            <a:extLst>
              <a:ext uri="{FF2B5EF4-FFF2-40B4-BE49-F238E27FC236}">
                <a16:creationId xmlns:a16="http://schemas.microsoft.com/office/drawing/2014/main" id="{AB8C501A-18F9-41F4-8B7C-7B29CA144C7E}"/>
              </a:ext>
            </a:extLst>
          </p:cNvPr>
          <p:cNvSpPr/>
          <p:nvPr/>
        </p:nvSpPr>
        <p:spPr>
          <a:xfrm>
            <a:off x="3048000" y="4617135"/>
            <a:ext cx="6096000" cy="769441"/>
          </a:xfrm>
          <a:prstGeom prst="rect">
            <a:avLst/>
          </a:prstGeom>
        </p:spPr>
        <p:txBody>
          <a:bodyPr>
            <a:spAutoFit/>
          </a:bodyPr>
          <a:lstStyle/>
          <a:p>
            <a:pPr lvl="0" algn="ctr"/>
            <a:r>
              <a:rPr lang="en-US" sz="2200" b="1" dirty="0">
                <a:solidFill>
                  <a:srgbClr val="000000"/>
                </a:solidFill>
              </a:rPr>
              <a:t>© 2022</a:t>
            </a:r>
          </a:p>
          <a:p>
            <a:pPr lvl="0" algn="ctr"/>
            <a:r>
              <a:rPr lang="en-US" sz="2200" b="1" dirty="0">
                <a:solidFill>
                  <a:srgbClr val="000000"/>
                </a:solidFill>
              </a:rPr>
              <a:t>www.AdvocatesinAction.org</a:t>
            </a:r>
          </a:p>
        </p:txBody>
      </p:sp>
    </p:spTree>
    <p:extLst>
      <p:ext uri="{BB962C8B-B14F-4D97-AF65-F5344CB8AC3E}">
        <p14:creationId xmlns:p14="http://schemas.microsoft.com/office/powerpoint/2010/main" val="131413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872003-A909-47A5-B0C5-D861165ABF26}"/>
              </a:ext>
            </a:extLst>
          </p:cNvPr>
          <p:cNvSpPr txBox="1"/>
          <p:nvPr/>
        </p:nvSpPr>
        <p:spPr>
          <a:xfrm>
            <a:off x="368300" y="418011"/>
            <a:ext cx="113919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b="1" dirty="0">
                <a:solidFill>
                  <a:schemeClr val="accent1"/>
                </a:solidFill>
                <a:effectLst>
                  <a:outerShdw blurRad="38100" dist="38100" dir="2700000" algn="tl">
                    <a:srgbClr val="000000">
                      <a:alpha val="43137"/>
                    </a:srgbClr>
                  </a:outerShdw>
                </a:effectLst>
              </a:rPr>
              <a:t>What Are Self-Directed Supports?</a:t>
            </a:r>
          </a:p>
        </p:txBody>
      </p:sp>
      <p:pic>
        <p:nvPicPr>
          <p:cNvPr id="2" name="Picture 1">
            <a:extLst>
              <a:ext uri="{FF2B5EF4-FFF2-40B4-BE49-F238E27FC236}">
                <a16:creationId xmlns:a16="http://schemas.microsoft.com/office/drawing/2014/main" id="{A7759008-579A-4475-9FBB-1FE36EFED128}"/>
              </a:ext>
            </a:extLst>
          </p:cNvPr>
          <p:cNvPicPr>
            <a:picLocks noChangeAspect="1"/>
          </p:cNvPicPr>
          <p:nvPr/>
        </p:nvPicPr>
        <p:blipFill>
          <a:blip r:embed="rId3"/>
          <a:stretch>
            <a:fillRect/>
          </a:stretch>
        </p:blipFill>
        <p:spPr>
          <a:xfrm>
            <a:off x="3483228" y="2255630"/>
            <a:ext cx="3154261" cy="4484820"/>
          </a:xfrm>
          <a:prstGeom prst="rect">
            <a:avLst/>
          </a:prstGeom>
        </p:spPr>
      </p:pic>
      <p:sp>
        <p:nvSpPr>
          <p:cNvPr id="3" name="Speech Bubble: Oval 2">
            <a:extLst>
              <a:ext uri="{FF2B5EF4-FFF2-40B4-BE49-F238E27FC236}">
                <a16:creationId xmlns:a16="http://schemas.microsoft.com/office/drawing/2014/main" id="{9156320F-CD21-4266-8DD2-C698A7CD7249}"/>
              </a:ext>
            </a:extLst>
          </p:cNvPr>
          <p:cNvSpPr/>
          <p:nvPr/>
        </p:nvSpPr>
        <p:spPr>
          <a:xfrm rot="1754034">
            <a:off x="6373832" y="1704998"/>
            <a:ext cx="3363691" cy="221428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E91901-AE59-4D9D-BE60-C6BDB1264417}"/>
              </a:ext>
            </a:extLst>
          </p:cNvPr>
          <p:cNvSpPr txBox="1"/>
          <p:nvPr/>
        </p:nvSpPr>
        <p:spPr>
          <a:xfrm rot="2130918">
            <a:off x="6570052" y="2150420"/>
            <a:ext cx="2971246" cy="1323439"/>
          </a:xfrm>
          <a:prstGeom prst="rect">
            <a:avLst/>
          </a:prstGeom>
          <a:noFill/>
        </p:spPr>
        <p:txBody>
          <a:bodyPr wrap="square" rtlCol="0">
            <a:spAutoFit/>
          </a:bodyPr>
          <a:lstStyle/>
          <a:p>
            <a:pPr algn="ctr"/>
            <a:r>
              <a:rPr lang="en-US" sz="4000" b="1" dirty="0">
                <a:solidFill>
                  <a:schemeClr val="accent1"/>
                </a:solidFill>
                <a:effectLst>
                  <a:outerShdw blurRad="38100" dist="38100" dir="2700000" algn="tl">
                    <a:srgbClr val="000000">
                      <a:alpha val="43137"/>
                    </a:srgbClr>
                  </a:outerShdw>
                </a:effectLst>
              </a:rPr>
              <a:t>It’s my life. </a:t>
            </a:r>
          </a:p>
          <a:p>
            <a:pPr algn="ctr"/>
            <a:r>
              <a:rPr lang="en-US" sz="4000" b="1" dirty="0">
                <a:solidFill>
                  <a:schemeClr val="accent1"/>
                </a:solidFill>
                <a:effectLst>
                  <a:outerShdw blurRad="38100" dist="38100" dir="2700000" algn="tl">
                    <a:srgbClr val="000000">
                      <a:alpha val="43137"/>
                    </a:srgbClr>
                  </a:outerShdw>
                </a:effectLst>
              </a:rPr>
              <a:t>I decide!</a:t>
            </a:r>
          </a:p>
        </p:txBody>
      </p:sp>
    </p:spTree>
    <p:extLst>
      <p:ext uri="{BB962C8B-B14F-4D97-AF65-F5344CB8AC3E}">
        <p14:creationId xmlns:p14="http://schemas.microsoft.com/office/powerpoint/2010/main" val="19712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AE5C98-716B-4F39-AA15-0A5D02762FC8}"/>
              </a:ext>
            </a:extLst>
          </p:cNvPr>
          <p:cNvSpPr/>
          <p:nvPr/>
        </p:nvSpPr>
        <p:spPr>
          <a:xfrm>
            <a:off x="2673531" y="5425666"/>
            <a:ext cx="698427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5400" b="1" dirty="0">
                <a:solidFill>
                  <a:srgbClr val="4472C4"/>
                </a:solidFill>
                <a:effectLst>
                  <a:outerShdw blurRad="38100" dist="38100" dir="2700000" algn="tl">
                    <a:srgbClr val="000000">
                      <a:alpha val="43137"/>
                    </a:srgbClr>
                  </a:outerShdw>
                </a:effectLst>
              </a:rPr>
              <a:t>What’s the Difference?</a:t>
            </a:r>
          </a:p>
        </p:txBody>
      </p:sp>
      <p:sp>
        <p:nvSpPr>
          <p:cNvPr id="3" name="Rectangle 2">
            <a:extLst>
              <a:ext uri="{FF2B5EF4-FFF2-40B4-BE49-F238E27FC236}">
                <a16:creationId xmlns:a16="http://schemas.microsoft.com/office/drawing/2014/main" id="{00E42CB6-6E6D-4D83-911E-345142CF1542}"/>
              </a:ext>
            </a:extLst>
          </p:cNvPr>
          <p:cNvSpPr/>
          <p:nvPr/>
        </p:nvSpPr>
        <p:spPr>
          <a:xfrm rot="21177431">
            <a:off x="886589" y="908698"/>
            <a:ext cx="3895425" cy="923330"/>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p>
            <a:r>
              <a:rPr lang="en-US" sz="5400" b="1" dirty="0">
                <a:solidFill>
                  <a:srgbClr val="4472C4"/>
                </a:solidFill>
                <a:effectLst>
                  <a:outerShdw blurRad="38100" dist="38100" dir="2700000" algn="tl">
                    <a:srgbClr val="000000">
                      <a:alpha val="43137"/>
                    </a:srgbClr>
                  </a:outerShdw>
                </a:effectLst>
              </a:rPr>
              <a:t>Self-Directed</a:t>
            </a:r>
            <a:endParaRPr lang="en-US" dirty="0"/>
          </a:p>
        </p:txBody>
      </p:sp>
      <p:sp>
        <p:nvSpPr>
          <p:cNvPr id="4" name="Rectangle 3">
            <a:extLst>
              <a:ext uri="{FF2B5EF4-FFF2-40B4-BE49-F238E27FC236}">
                <a16:creationId xmlns:a16="http://schemas.microsoft.com/office/drawing/2014/main" id="{EBBEEF1A-F56F-44B2-ADB5-B339FC9A8453}"/>
              </a:ext>
            </a:extLst>
          </p:cNvPr>
          <p:cNvSpPr/>
          <p:nvPr/>
        </p:nvSpPr>
        <p:spPr>
          <a:xfrm rot="475221">
            <a:off x="7106194" y="958168"/>
            <a:ext cx="4197531"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5400" b="1" dirty="0">
                <a:solidFill>
                  <a:srgbClr val="4472C4"/>
                </a:solidFill>
                <a:effectLst>
                  <a:outerShdw blurRad="38100" dist="38100" dir="2700000" algn="tl">
                    <a:srgbClr val="000000">
                      <a:alpha val="43137"/>
                    </a:srgbClr>
                  </a:outerShdw>
                </a:effectLst>
              </a:rPr>
              <a:t>Agency-Based</a:t>
            </a:r>
            <a:endParaRPr lang="en-US" dirty="0"/>
          </a:p>
        </p:txBody>
      </p:sp>
      <p:pic>
        <p:nvPicPr>
          <p:cNvPr id="8" name="Picture 7">
            <a:extLst>
              <a:ext uri="{FF2B5EF4-FFF2-40B4-BE49-F238E27FC236}">
                <a16:creationId xmlns:a16="http://schemas.microsoft.com/office/drawing/2014/main" id="{3A868189-A64C-4406-BDE8-BC3F7826F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113" y="2042160"/>
            <a:ext cx="2063626" cy="2935255"/>
          </a:xfrm>
          <a:prstGeom prst="rect">
            <a:avLst/>
          </a:prstGeom>
        </p:spPr>
      </p:pic>
      <p:pic>
        <p:nvPicPr>
          <p:cNvPr id="10" name="Picture 9">
            <a:extLst>
              <a:ext uri="{FF2B5EF4-FFF2-40B4-BE49-F238E27FC236}">
                <a16:creationId xmlns:a16="http://schemas.microsoft.com/office/drawing/2014/main" id="{E079099F-C793-4D76-BE90-F6416A17AD65}"/>
              </a:ext>
            </a:extLst>
          </p:cNvPr>
          <p:cNvPicPr>
            <a:picLocks noChangeAspect="1"/>
          </p:cNvPicPr>
          <p:nvPr/>
        </p:nvPicPr>
        <p:blipFill rotWithShape="1">
          <a:blip r:embed="rId4">
            <a:extLst>
              <a:ext uri="{28A0092B-C50C-407E-A947-70E740481C1C}">
                <a14:useLocalDpi xmlns:a14="http://schemas.microsoft.com/office/drawing/2010/main" val="0"/>
              </a:ext>
            </a:extLst>
          </a:blip>
          <a:srcRect b="10921"/>
          <a:stretch/>
        </p:blipFill>
        <p:spPr>
          <a:xfrm>
            <a:off x="6369706" y="2361247"/>
            <a:ext cx="4914917" cy="2437175"/>
          </a:xfrm>
          <a:prstGeom prst="rect">
            <a:avLst/>
          </a:prstGeom>
        </p:spPr>
      </p:pic>
      <p:sp>
        <p:nvSpPr>
          <p:cNvPr id="11" name="TextBox 10">
            <a:extLst>
              <a:ext uri="{FF2B5EF4-FFF2-40B4-BE49-F238E27FC236}">
                <a16:creationId xmlns:a16="http://schemas.microsoft.com/office/drawing/2014/main" id="{57D0F7B7-7CD0-4691-84C0-07A5A01D68B7}"/>
              </a:ext>
            </a:extLst>
          </p:cNvPr>
          <p:cNvSpPr txBox="1"/>
          <p:nvPr/>
        </p:nvSpPr>
        <p:spPr>
          <a:xfrm>
            <a:off x="5459104" y="985796"/>
            <a:ext cx="968314" cy="923330"/>
          </a:xfrm>
          <a:prstGeom prst="rect">
            <a:avLst/>
          </a:prstGeom>
          <a:noFill/>
        </p:spPr>
        <p:txBody>
          <a:bodyPr wrap="square" rtlCol="0">
            <a:spAutoFit/>
          </a:bodyPr>
          <a:lstStyle/>
          <a:p>
            <a:pPr algn="ctr"/>
            <a:r>
              <a:rPr lang="en-US" sz="5400" b="1" dirty="0">
                <a:solidFill>
                  <a:schemeClr val="accent1"/>
                </a:solidFill>
                <a:effectLst>
                  <a:outerShdw blurRad="38100" dist="38100" dir="2700000" algn="tl">
                    <a:srgbClr val="000000">
                      <a:alpha val="43137"/>
                    </a:srgbClr>
                  </a:outerShdw>
                </a:effectLst>
              </a:rPr>
              <a:t>vs.</a:t>
            </a:r>
          </a:p>
        </p:txBody>
      </p:sp>
    </p:spTree>
    <p:extLst>
      <p:ext uri="{BB962C8B-B14F-4D97-AF65-F5344CB8AC3E}">
        <p14:creationId xmlns:p14="http://schemas.microsoft.com/office/powerpoint/2010/main" val="55517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287895-97B6-44D7-8C5A-F7881DE87267}"/>
              </a:ext>
            </a:extLst>
          </p:cNvPr>
          <p:cNvSpPr/>
          <p:nvPr/>
        </p:nvSpPr>
        <p:spPr>
          <a:xfrm>
            <a:off x="3536782" y="232845"/>
            <a:ext cx="4200765"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5400" b="1" dirty="0">
                <a:solidFill>
                  <a:srgbClr val="4472C4"/>
                </a:solidFill>
                <a:effectLst>
                  <a:outerShdw blurRad="38100" dist="38100" dir="2700000" algn="tl">
                    <a:srgbClr val="000000">
                      <a:alpha val="43137"/>
                    </a:srgbClr>
                  </a:outerShdw>
                </a:effectLst>
              </a:rPr>
              <a:t>Agency-Based</a:t>
            </a:r>
            <a:endParaRPr lang="en-US" dirty="0">
              <a:solidFill>
                <a:prstClr val="black"/>
              </a:solidFill>
            </a:endParaRPr>
          </a:p>
        </p:txBody>
      </p:sp>
      <p:pic>
        <p:nvPicPr>
          <p:cNvPr id="3" name="Picture 2">
            <a:extLst>
              <a:ext uri="{FF2B5EF4-FFF2-40B4-BE49-F238E27FC236}">
                <a16:creationId xmlns:a16="http://schemas.microsoft.com/office/drawing/2014/main" id="{CB7CB040-FBFD-4E7F-B7DC-0DF916D35AC5}"/>
              </a:ext>
            </a:extLst>
          </p:cNvPr>
          <p:cNvPicPr>
            <a:picLocks noChangeAspect="1"/>
          </p:cNvPicPr>
          <p:nvPr/>
        </p:nvPicPr>
        <p:blipFill rotWithShape="1">
          <a:blip r:embed="rId3"/>
          <a:srcRect b="10518"/>
          <a:stretch/>
        </p:blipFill>
        <p:spPr>
          <a:xfrm>
            <a:off x="3455802" y="1339867"/>
            <a:ext cx="3892159" cy="1942399"/>
          </a:xfrm>
          <a:prstGeom prst="rect">
            <a:avLst/>
          </a:prstGeom>
        </p:spPr>
      </p:pic>
      <p:pic>
        <p:nvPicPr>
          <p:cNvPr id="4" name="Picture 3">
            <a:extLst>
              <a:ext uri="{FF2B5EF4-FFF2-40B4-BE49-F238E27FC236}">
                <a16:creationId xmlns:a16="http://schemas.microsoft.com/office/drawing/2014/main" id="{15B7C1B7-CE83-4A05-A241-0C1E1BB9E36E}"/>
              </a:ext>
            </a:extLst>
          </p:cNvPr>
          <p:cNvPicPr>
            <a:picLocks noChangeAspect="1"/>
          </p:cNvPicPr>
          <p:nvPr/>
        </p:nvPicPr>
        <p:blipFill>
          <a:blip r:embed="rId4"/>
          <a:stretch>
            <a:fillRect/>
          </a:stretch>
        </p:blipFill>
        <p:spPr>
          <a:xfrm>
            <a:off x="469464" y="1385751"/>
            <a:ext cx="1526712" cy="2170724"/>
          </a:xfrm>
          <a:prstGeom prst="rect">
            <a:avLst/>
          </a:prstGeom>
        </p:spPr>
      </p:pic>
      <p:sp>
        <p:nvSpPr>
          <p:cNvPr id="5" name="Arrow: Right 4">
            <a:extLst>
              <a:ext uri="{FF2B5EF4-FFF2-40B4-BE49-F238E27FC236}">
                <a16:creationId xmlns:a16="http://schemas.microsoft.com/office/drawing/2014/main" id="{612AF9DC-8D82-4E29-BF43-86C6C35E045C}"/>
              </a:ext>
            </a:extLst>
          </p:cNvPr>
          <p:cNvSpPr/>
          <p:nvPr/>
        </p:nvSpPr>
        <p:spPr>
          <a:xfrm>
            <a:off x="2236785" y="23110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D6DFCC6-0484-4B04-A3C8-B8FF9B5F5B5E}"/>
              </a:ext>
            </a:extLst>
          </p:cNvPr>
          <p:cNvSpPr/>
          <p:nvPr/>
        </p:nvSpPr>
        <p:spPr>
          <a:xfrm>
            <a:off x="7099366" y="22985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004E347-AA3E-4227-AAB4-4BB64904C0D4}"/>
              </a:ext>
            </a:extLst>
          </p:cNvPr>
          <p:cNvSpPr/>
          <p:nvPr/>
        </p:nvSpPr>
        <p:spPr>
          <a:xfrm>
            <a:off x="5384469" y="388801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F7E5BA2-9D1F-4DCA-9BDF-292C377831B3}"/>
              </a:ext>
            </a:extLst>
          </p:cNvPr>
          <p:cNvGrpSpPr/>
          <p:nvPr/>
        </p:nvGrpSpPr>
        <p:grpSpPr>
          <a:xfrm>
            <a:off x="3447934" y="4973398"/>
            <a:ext cx="4494696" cy="1844866"/>
            <a:chOff x="3344807" y="4535597"/>
            <a:chExt cx="4494696" cy="1844866"/>
          </a:xfrm>
        </p:grpSpPr>
        <p:pic>
          <p:nvPicPr>
            <p:cNvPr id="13" name="Picture 12">
              <a:extLst>
                <a:ext uri="{FF2B5EF4-FFF2-40B4-BE49-F238E27FC236}">
                  <a16:creationId xmlns:a16="http://schemas.microsoft.com/office/drawing/2014/main" id="{47446FE8-69EE-45AC-8808-B393711898C9}"/>
                </a:ext>
              </a:extLst>
            </p:cNvPr>
            <p:cNvPicPr>
              <a:picLocks noChangeAspect="1"/>
            </p:cNvPicPr>
            <p:nvPr/>
          </p:nvPicPr>
          <p:blipFill rotWithShape="1">
            <a:blip r:embed="rId5">
              <a:extLst>
                <a:ext uri="{28A0092B-C50C-407E-A947-70E740481C1C}">
                  <a14:useLocalDpi xmlns:a14="http://schemas.microsoft.com/office/drawing/2010/main" val="0"/>
                </a:ext>
              </a:extLst>
            </a:blip>
            <a:srcRect l="28741" t="68825" r="59550" b="17461"/>
            <a:stretch/>
          </p:blipFill>
          <p:spPr>
            <a:xfrm>
              <a:off x="3344807" y="4535597"/>
              <a:ext cx="1369449" cy="913678"/>
            </a:xfrm>
            <a:prstGeom prst="rect">
              <a:avLst/>
            </a:prstGeom>
            <a:ln>
              <a:solidFill>
                <a:schemeClr val="accent1"/>
              </a:solidFill>
            </a:ln>
          </p:spPr>
        </p:pic>
        <p:pic>
          <p:nvPicPr>
            <p:cNvPr id="15" name="Picture 14">
              <a:extLst>
                <a:ext uri="{FF2B5EF4-FFF2-40B4-BE49-F238E27FC236}">
                  <a16:creationId xmlns:a16="http://schemas.microsoft.com/office/drawing/2014/main" id="{8CF43756-C4B0-43A1-9B45-53BFAAB4DA87}"/>
                </a:ext>
              </a:extLst>
            </p:cNvPr>
            <p:cNvPicPr>
              <a:picLocks noChangeAspect="1"/>
            </p:cNvPicPr>
            <p:nvPr/>
          </p:nvPicPr>
          <p:blipFill rotWithShape="1">
            <a:blip r:embed="rId5">
              <a:extLst>
                <a:ext uri="{28A0092B-C50C-407E-A947-70E740481C1C}">
                  <a14:useLocalDpi xmlns:a14="http://schemas.microsoft.com/office/drawing/2010/main" val="0"/>
                </a:ext>
              </a:extLst>
            </a:blip>
            <a:srcRect l="33869" t="30222" r="58897" b="57460"/>
            <a:stretch/>
          </p:blipFill>
          <p:spPr>
            <a:xfrm>
              <a:off x="6001379" y="5344056"/>
              <a:ext cx="1068462" cy="1036407"/>
            </a:xfrm>
            <a:prstGeom prst="rect">
              <a:avLst/>
            </a:prstGeom>
            <a:ln>
              <a:solidFill>
                <a:schemeClr val="accent1"/>
              </a:solidFill>
            </a:ln>
          </p:spPr>
        </p:pic>
        <p:pic>
          <p:nvPicPr>
            <p:cNvPr id="17" name="Picture 16">
              <a:extLst>
                <a:ext uri="{FF2B5EF4-FFF2-40B4-BE49-F238E27FC236}">
                  <a16:creationId xmlns:a16="http://schemas.microsoft.com/office/drawing/2014/main" id="{976E5CF8-E41A-46A3-A54F-043A3E6B0F65}"/>
                </a:ext>
              </a:extLst>
            </p:cNvPr>
            <p:cNvPicPr>
              <a:picLocks noChangeAspect="1"/>
            </p:cNvPicPr>
            <p:nvPr/>
          </p:nvPicPr>
          <p:blipFill rotWithShape="1">
            <a:blip r:embed="rId5">
              <a:extLst>
                <a:ext uri="{28A0092B-C50C-407E-A947-70E740481C1C}">
                  <a14:useLocalDpi xmlns:a14="http://schemas.microsoft.com/office/drawing/2010/main" val="0"/>
                </a:ext>
              </a:extLst>
            </a:blip>
            <a:srcRect l="52483" t="50539" r="39600" b="37016"/>
            <a:stretch/>
          </p:blipFill>
          <p:spPr>
            <a:xfrm>
              <a:off x="4951316" y="4642460"/>
              <a:ext cx="1144684" cy="1024972"/>
            </a:xfrm>
            <a:prstGeom prst="rect">
              <a:avLst/>
            </a:prstGeom>
            <a:ln>
              <a:solidFill>
                <a:schemeClr val="accent1"/>
              </a:solidFill>
            </a:ln>
          </p:spPr>
        </p:pic>
        <p:pic>
          <p:nvPicPr>
            <p:cNvPr id="19" name="Picture 18">
              <a:extLst>
                <a:ext uri="{FF2B5EF4-FFF2-40B4-BE49-F238E27FC236}">
                  <a16:creationId xmlns:a16="http://schemas.microsoft.com/office/drawing/2014/main" id="{B22B1EC0-1DCD-4796-BE5B-0F6FD837F86C}"/>
                </a:ext>
              </a:extLst>
            </p:cNvPr>
            <p:cNvPicPr>
              <a:picLocks noChangeAspect="1"/>
            </p:cNvPicPr>
            <p:nvPr/>
          </p:nvPicPr>
          <p:blipFill rotWithShape="1">
            <a:blip r:embed="rId5">
              <a:extLst>
                <a:ext uri="{28A0092B-C50C-407E-A947-70E740481C1C}">
                  <a14:useLocalDpi xmlns:a14="http://schemas.microsoft.com/office/drawing/2010/main" val="0"/>
                </a:ext>
              </a:extLst>
            </a:blip>
            <a:srcRect l="54280" t="70772" r="37074" b="16445"/>
            <a:stretch/>
          </p:blipFill>
          <p:spPr>
            <a:xfrm>
              <a:off x="6694819" y="4535597"/>
              <a:ext cx="1144684" cy="964052"/>
            </a:xfrm>
            <a:prstGeom prst="rect">
              <a:avLst/>
            </a:prstGeom>
            <a:ln>
              <a:solidFill>
                <a:schemeClr val="accent1"/>
              </a:solidFill>
            </a:ln>
          </p:spPr>
        </p:pic>
        <p:pic>
          <p:nvPicPr>
            <p:cNvPr id="21" name="Picture 20">
              <a:extLst>
                <a:ext uri="{FF2B5EF4-FFF2-40B4-BE49-F238E27FC236}">
                  <a16:creationId xmlns:a16="http://schemas.microsoft.com/office/drawing/2014/main" id="{DDE60F3B-C2EF-4B98-BDC4-5DDB9AE1C6B2}"/>
                </a:ext>
              </a:extLst>
            </p:cNvPr>
            <p:cNvPicPr>
              <a:picLocks noChangeAspect="1"/>
            </p:cNvPicPr>
            <p:nvPr/>
          </p:nvPicPr>
          <p:blipFill rotWithShape="1">
            <a:blip r:embed="rId5">
              <a:extLst>
                <a:ext uri="{28A0092B-C50C-407E-A947-70E740481C1C}">
                  <a14:useLocalDpi xmlns:a14="http://schemas.microsoft.com/office/drawing/2010/main" val="0"/>
                </a:ext>
              </a:extLst>
            </a:blip>
            <a:srcRect l="59668" t="43937" r="32205" b="44127"/>
            <a:stretch/>
          </p:blipFill>
          <p:spPr>
            <a:xfrm>
              <a:off x="3780155" y="5422387"/>
              <a:ext cx="1144684" cy="957723"/>
            </a:xfrm>
            <a:prstGeom prst="rect">
              <a:avLst/>
            </a:prstGeom>
            <a:ln>
              <a:solidFill>
                <a:schemeClr val="accent1"/>
              </a:solidFill>
            </a:ln>
          </p:spPr>
        </p:pic>
      </p:grpSp>
      <p:sp>
        <p:nvSpPr>
          <p:cNvPr id="22" name="Arrow: Down 21">
            <a:extLst>
              <a:ext uri="{FF2B5EF4-FFF2-40B4-BE49-F238E27FC236}">
                <a16:creationId xmlns:a16="http://schemas.microsoft.com/office/drawing/2014/main" id="{91DA3058-C2B7-4945-82E7-797066621D23}"/>
              </a:ext>
            </a:extLst>
          </p:cNvPr>
          <p:cNvSpPr/>
          <p:nvPr/>
        </p:nvSpPr>
        <p:spPr>
          <a:xfrm rot="880133">
            <a:off x="4391225" y="377408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2A07D1D9-F8E9-4EC8-991F-4F5CDA61BBEA}"/>
              </a:ext>
            </a:extLst>
          </p:cNvPr>
          <p:cNvSpPr/>
          <p:nvPr/>
        </p:nvSpPr>
        <p:spPr>
          <a:xfrm rot="20747555">
            <a:off x="6428316" y="3800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5168401-C89F-42A9-A86D-F156F9762F68}"/>
              </a:ext>
            </a:extLst>
          </p:cNvPr>
          <p:cNvSpPr txBox="1"/>
          <p:nvPr/>
        </p:nvSpPr>
        <p:spPr>
          <a:xfrm>
            <a:off x="469464" y="3556475"/>
            <a:ext cx="1956236" cy="584775"/>
          </a:xfrm>
          <a:prstGeom prst="rect">
            <a:avLst/>
          </a:prstGeom>
          <a:noFill/>
        </p:spPr>
        <p:txBody>
          <a:bodyPr wrap="square" rtlCol="0">
            <a:spAutoFit/>
          </a:bodyPr>
          <a:lstStyle/>
          <a:p>
            <a:pPr algn="ctr"/>
            <a:r>
              <a:rPr lang="en-US" sz="3200" b="1" dirty="0">
                <a:solidFill>
                  <a:schemeClr val="accent1"/>
                </a:solidFill>
                <a:effectLst>
                  <a:outerShdw blurRad="38100" dist="38100" dir="2700000" algn="tl">
                    <a:srgbClr val="000000">
                      <a:alpha val="43137"/>
                    </a:srgbClr>
                  </a:outerShdw>
                </a:effectLst>
              </a:rPr>
              <a:t>Individual</a:t>
            </a:r>
          </a:p>
        </p:txBody>
      </p:sp>
      <p:sp>
        <p:nvSpPr>
          <p:cNvPr id="26" name="Rectangle 25">
            <a:extLst>
              <a:ext uri="{FF2B5EF4-FFF2-40B4-BE49-F238E27FC236}">
                <a16:creationId xmlns:a16="http://schemas.microsoft.com/office/drawing/2014/main" id="{A7ADC2A7-0CB0-4758-97C2-0704F64CE0D9}"/>
              </a:ext>
            </a:extLst>
          </p:cNvPr>
          <p:cNvSpPr/>
          <p:nvPr/>
        </p:nvSpPr>
        <p:spPr>
          <a:xfrm>
            <a:off x="4955269" y="3123338"/>
            <a:ext cx="1414553" cy="584775"/>
          </a:xfrm>
          <a:prstGeom prst="rect">
            <a:avLst/>
          </a:prstGeom>
        </p:spPr>
        <p:txBody>
          <a:bodyPr wrap="none">
            <a:spAutoFit/>
          </a:bodyPr>
          <a:lstStyle/>
          <a:p>
            <a:pPr lvl="0" algn="ctr"/>
            <a:r>
              <a:rPr lang="en-US" sz="3200" b="1" dirty="0">
                <a:solidFill>
                  <a:srgbClr val="4472C4"/>
                </a:solidFill>
                <a:effectLst>
                  <a:outerShdw blurRad="38100" dist="38100" dir="2700000" algn="tl">
                    <a:srgbClr val="000000">
                      <a:alpha val="43137"/>
                    </a:srgbClr>
                  </a:outerShdw>
                </a:effectLst>
              </a:rPr>
              <a:t>Agency</a:t>
            </a:r>
          </a:p>
        </p:txBody>
      </p:sp>
      <p:sp>
        <p:nvSpPr>
          <p:cNvPr id="28" name="Rectangle 27">
            <a:extLst>
              <a:ext uri="{FF2B5EF4-FFF2-40B4-BE49-F238E27FC236}">
                <a16:creationId xmlns:a16="http://schemas.microsoft.com/office/drawing/2014/main" id="{3B3B75DF-C8A7-4803-ADEA-AA8A8A78B030}"/>
              </a:ext>
            </a:extLst>
          </p:cNvPr>
          <p:cNvSpPr/>
          <p:nvPr/>
        </p:nvSpPr>
        <p:spPr>
          <a:xfrm>
            <a:off x="7246937" y="6031272"/>
            <a:ext cx="1661673" cy="615553"/>
          </a:xfrm>
          <a:prstGeom prst="rect">
            <a:avLst/>
          </a:prstGeom>
        </p:spPr>
        <p:txBody>
          <a:bodyPr wrap="none">
            <a:spAutoFit/>
          </a:bodyPr>
          <a:lstStyle/>
          <a:p>
            <a:pPr lvl="0" algn="ctr"/>
            <a:r>
              <a:rPr lang="en-US" sz="3400" b="1" dirty="0">
                <a:solidFill>
                  <a:srgbClr val="4472C4"/>
                </a:solidFill>
                <a:effectLst>
                  <a:outerShdw blurRad="38100" dist="38100" dir="2700000" algn="tl">
                    <a:srgbClr val="000000">
                      <a:alpha val="43137"/>
                    </a:srgbClr>
                  </a:outerShdw>
                </a:effectLst>
              </a:rPr>
              <a:t>Services</a:t>
            </a:r>
          </a:p>
        </p:txBody>
      </p:sp>
      <p:grpSp>
        <p:nvGrpSpPr>
          <p:cNvPr id="11" name="Group 10">
            <a:extLst>
              <a:ext uri="{FF2B5EF4-FFF2-40B4-BE49-F238E27FC236}">
                <a16:creationId xmlns:a16="http://schemas.microsoft.com/office/drawing/2014/main" id="{3525CA19-2755-40CE-9225-9E10A0413C3A}"/>
              </a:ext>
            </a:extLst>
          </p:cNvPr>
          <p:cNvGrpSpPr/>
          <p:nvPr/>
        </p:nvGrpSpPr>
        <p:grpSpPr>
          <a:xfrm>
            <a:off x="7892019" y="920550"/>
            <a:ext cx="3829319" cy="3845520"/>
            <a:chOff x="8365592" y="566957"/>
            <a:chExt cx="3546548" cy="4003593"/>
          </a:xfrm>
        </p:grpSpPr>
        <p:sp>
          <p:nvSpPr>
            <p:cNvPr id="27" name="Rectangle 26">
              <a:extLst>
                <a:ext uri="{FF2B5EF4-FFF2-40B4-BE49-F238E27FC236}">
                  <a16:creationId xmlns:a16="http://schemas.microsoft.com/office/drawing/2014/main" id="{B112855C-4945-4DC8-A8E5-152910785D92}"/>
                </a:ext>
              </a:extLst>
            </p:cNvPr>
            <p:cNvSpPr/>
            <p:nvPr/>
          </p:nvSpPr>
          <p:spPr>
            <a:xfrm>
              <a:off x="8365592" y="3985775"/>
              <a:ext cx="3546548" cy="584775"/>
            </a:xfrm>
            <a:prstGeom prst="rect">
              <a:avLst/>
            </a:prstGeom>
          </p:spPr>
          <p:txBody>
            <a:bodyPr wrap="none">
              <a:spAutoFit/>
            </a:bodyPr>
            <a:lstStyle/>
            <a:p>
              <a:pPr lvl="0" algn="ctr"/>
              <a:r>
                <a:rPr lang="en-US" sz="3200" b="1" dirty="0">
                  <a:solidFill>
                    <a:srgbClr val="4472C4"/>
                  </a:solidFill>
                  <a:effectLst>
                    <a:outerShdw blurRad="38100" dist="38100" dir="2700000" algn="tl">
                      <a:srgbClr val="000000">
                        <a:alpha val="43137"/>
                      </a:srgbClr>
                    </a:outerShdw>
                  </a:effectLst>
                </a:rPr>
                <a:t>Direct Support Staff</a:t>
              </a:r>
            </a:p>
          </p:txBody>
        </p:sp>
        <p:pic>
          <p:nvPicPr>
            <p:cNvPr id="10" name="Picture 9">
              <a:extLst>
                <a:ext uri="{FF2B5EF4-FFF2-40B4-BE49-F238E27FC236}">
                  <a16:creationId xmlns:a16="http://schemas.microsoft.com/office/drawing/2014/main" id="{079F6496-FA5A-4833-B1AF-62BB230513F4}"/>
                </a:ext>
              </a:extLst>
            </p:cNvPr>
            <p:cNvPicPr>
              <a:picLocks noChangeAspect="1"/>
            </p:cNvPicPr>
            <p:nvPr/>
          </p:nvPicPr>
          <p:blipFill rotWithShape="1">
            <a:blip r:embed="rId6">
              <a:extLst>
                <a:ext uri="{28A0092B-C50C-407E-A947-70E740481C1C}">
                  <a14:useLocalDpi xmlns:a14="http://schemas.microsoft.com/office/drawing/2010/main" val="0"/>
                </a:ext>
              </a:extLst>
            </a:blip>
            <a:srcRect l="41950" r="1"/>
            <a:stretch/>
          </p:blipFill>
          <p:spPr>
            <a:xfrm>
              <a:off x="9121197" y="566957"/>
              <a:ext cx="2074834" cy="3574293"/>
            </a:xfrm>
            <a:prstGeom prst="rect">
              <a:avLst/>
            </a:prstGeom>
          </p:spPr>
        </p:pic>
      </p:grpSp>
    </p:spTree>
    <p:extLst>
      <p:ext uri="{BB962C8B-B14F-4D97-AF65-F5344CB8AC3E}">
        <p14:creationId xmlns:p14="http://schemas.microsoft.com/office/powerpoint/2010/main" val="11206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6060D5-A272-459A-93CB-2C17B90A7C4E}"/>
              </a:ext>
            </a:extLst>
          </p:cNvPr>
          <p:cNvSpPr/>
          <p:nvPr/>
        </p:nvSpPr>
        <p:spPr>
          <a:xfrm>
            <a:off x="4289265" y="258705"/>
            <a:ext cx="3895425"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en-US" sz="5400" b="1" dirty="0">
                <a:solidFill>
                  <a:srgbClr val="4472C4"/>
                </a:solidFill>
                <a:effectLst>
                  <a:outerShdw blurRad="38100" dist="38100" dir="2700000" algn="tl">
                    <a:srgbClr val="000000">
                      <a:alpha val="43137"/>
                    </a:srgbClr>
                  </a:outerShdw>
                </a:effectLst>
              </a:rPr>
              <a:t>Self-Directed</a:t>
            </a:r>
            <a:endParaRPr lang="en-US" dirty="0">
              <a:solidFill>
                <a:prstClr val="black"/>
              </a:solidFill>
            </a:endParaRPr>
          </a:p>
        </p:txBody>
      </p:sp>
      <p:pic>
        <p:nvPicPr>
          <p:cNvPr id="4" name="Picture 3">
            <a:extLst>
              <a:ext uri="{FF2B5EF4-FFF2-40B4-BE49-F238E27FC236}">
                <a16:creationId xmlns:a16="http://schemas.microsoft.com/office/drawing/2014/main" id="{62875D13-2018-4995-AEBA-3C8594BCC3FB}"/>
              </a:ext>
            </a:extLst>
          </p:cNvPr>
          <p:cNvPicPr>
            <a:picLocks noChangeAspect="1"/>
          </p:cNvPicPr>
          <p:nvPr/>
        </p:nvPicPr>
        <p:blipFill>
          <a:blip r:embed="rId3"/>
          <a:stretch>
            <a:fillRect/>
          </a:stretch>
        </p:blipFill>
        <p:spPr>
          <a:xfrm>
            <a:off x="5156838" y="1269179"/>
            <a:ext cx="1958224" cy="2788511"/>
          </a:xfrm>
          <a:prstGeom prst="rect">
            <a:avLst/>
          </a:prstGeom>
        </p:spPr>
      </p:pic>
      <p:sp>
        <p:nvSpPr>
          <p:cNvPr id="5" name="Arrow: Right 4">
            <a:extLst>
              <a:ext uri="{FF2B5EF4-FFF2-40B4-BE49-F238E27FC236}">
                <a16:creationId xmlns:a16="http://schemas.microsoft.com/office/drawing/2014/main" id="{9D6E0570-D137-4695-9CCB-1B7FA06A2CF6}"/>
              </a:ext>
            </a:extLst>
          </p:cNvPr>
          <p:cNvSpPr/>
          <p:nvPr/>
        </p:nvSpPr>
        <p:spPr>
          <a:xfrm rot="9169922">
            <a:off x="3684376" y="28608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E3E179-DE37-40D0-9450-29D57910A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606" y="3959695"/>
            <a:ext cx="2740292" cy="2740292"/>
          </a:xfrm>
          <a:prstGeom prst="rect">
            <a:avLst/>
          </a:prstGeom>
        </p:spPr>
      </p:pic>
      <p:sp>
        <p:nvSpPr>
          <p:cNvPr id="10" name="Arrow: Down 9">
            <a:extLst>
              <a:ext uri="{FF2B5EF4-FFF2-40B4-BE49-F238E27FC236}">
                <a16:creationId xmlns:a16="http://schemas.microsoft.com/office/drawing/2014/main" id="{2C287413-6C42-4D3E-BF6C-8779C59699BA}"/>
              </a:ext>
            </a:extLst>
          </p:cNvPr>
          <p:cNvSpPr/>
          <p:nvPr/>
        </p:nvSpPr>
        <p:spPr>
          <a:xfrm rot="1672304">
            <a:off x="4910009" y="34158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CCE40D8-C842-42D2-81C5-4A577598C39B}"/>
              </a:ext>
            </a:extLst>
          </p:cNvPr>
          <p:cNvSpPr/>
          <p:nvPr/>
        </p:nvSpPr>
        <p:spPr>
          <a:xfrm rot="20982600">
            <a:off x="6760903" y="345217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C96E6B2-29CA-4BC1-A488-9A993554B459}"/>
              </a:ext>
            </a:extLst>
          </p:cNvPr>
          <p:cNvSpPr/>
          <p:nvPr/>
        </p:nvSpPr>
        <p:spPr>
          <a:xfrm rot="17695063">
            <a:off x="8008959" y="255466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B48DB69-2106-4DAB-857F-B879E81300E8}"/>
              </a:ext>
            </a:extLst>
          </p:cNvPr>
          <p:cNvSpPr txBox="1"/>
          <p:nvPr/>
        </p:nvSpPr>
        <p:spPr>
          <a:xfrm>
            <a:off x="5156838" y="2746661"/>
            <a:ext cx="222355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accent1"/>
                </a:solidFill>
                <a:effectLst>
                  <a:outerShdw blurRad="38100" dist="38100" dir="2700000" algn="tl">
                    <a:srgbClr val="000000">
                      <a:alpha val="43137"/>
                    </a:srgbClr>
                  </a:outerShdw>
                </a:effectLst>
              </a:rPr>
              <a:t>BOSS</a:t>
            </a:r>
          </a:p>
        </p:txBody>
      </p:sp>
      <p:sp>
        <p:nvSpPr>
          <p:cNvPr id="18" name="Rectangle 17">
            <a:extLst>
              <a:ext uri="{FF2B5EF4-FFF2-40B4-BE49-F238E27FC236}">
                <a16:creationId xmlns:a16="http://schemas.microsoft.com/office/drawing/2014/main" id="{4DDB737A-BC8F-48DB-A02F-1030079C5F62}"/>
              </a:ext>
            </a:extLst>
          </p:cNvPr>
          <p:cNvSpPr/>
          <p:nvPr/>
        </p:nvSpPr>
        <p:spPr>
          <a:xfrm>
            <a:off x="3487762" y="6334780"/>
            <a:ext cx="1987980" cy="523220"/>
          </a:xfrm>
          <a:prstGeom prst="rect">
            <a:avLst/>
          </a:prstGeom>
        </p:spPr>
        <p:txBody>
          <a:bodyPr wrap="none">
            <a:spAutoFit/>
          </a:bodyPr>
          <a:lstStyle/>
          <a:p>
            <a:pPr lvl="0" algn="ctr"/>
            <a:r>
              <a:rPr lang="en-US" sz="2800" b="1" dirty="0">
                <a:solidFill>
                  <a:srgbClr val="4472C4"/>
                </a:solidFill>
                <a:effectLst>
                  <a:outerShdw blurRad="38100" dist="38100" dir="2700000" algn="tl">
                    <a:srgbClr val="000000">
                      <a:alpha val="43137"/>
                    </a:srgbClr>
                  </a:outerShdw>
                </a:effectLst>
              </a:rPr>
              <a:t>Service Plan</a:t>
            </a:r>
          </a:p>
        </p:txBody>
      </p:sp>
      <p:grpSp>
        <p:nvGrpSpPr>
          <p:cNvPr id="8" name="Group 7">
            <a:extLst>
              <a:ext uri="{FF2B5EF4-FFF2-40B4-BE49-F238E27FC236}">
                <a16:creationId xmlns:a16="http://schemas.microsoft.com/office/drawing/2014/main" id="{C3C50A86-4AF3-4F0B-9DE3-BE9DC816BC00}"/>
              </a:ext>
            </a:extLst>
          </p:cNvPr>
          <p:cNvGrpSpPr/>
          <p:nvPr/>
        </p:nvGrpSpPr>
        <p:grpSpPr>
          <a:xfrm>
            <a:off x="9122156" y="2456452"/>
            <a:ext cx="2782573" cy="3202476"/>
            <a:chOff x="9122156" y="2274293"/>
            <a:chExt cx="2782573" cy="3202476"/>
          </a:xfrm>
        </p:grpSpPr>
        <p:pic>
          <p:nvPicPr>
            <p:cNvPr id="14" name="Picture 13">
              <a:extLst>
                <a:ext uri="{FF2B5EF4-FFF2-40B4-BE49-F238E27FC236}">
                  <a16:creationId xmlns:a16="http://schemas.microsoft.com/office/drawing/2014/main" id="{B856DDA8-F0DB-4368-B797-0FF819EA7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2156" y="2274293"/>
              <a:ext cx="2457450" cy="1857375"/>
            </a:xfrm>
            <a:prstGeom prst="rect">
              <a:avLst/>
            </a:prstGeom>
          </p:spPr>
        </p:pic>
        <p:sp>
          <p:nvSpPr>
            <p:cNvPr id="20" name="Rectangle 19">
              <a:extLst>
                <a:ext uri="{FF2B5EF4-FFF2-40B4-BE49-F238E27FC236}">
                  <a16:creationId xmlns:a16="http://schemas.microsoft.com/office/drawing/2014/main" id="{FF46D8AE-5C6C-407D-991B-E9FF71286E80}"/>
                </a:ext>
              </a:extLst>
            </p:cNvPr>
            <p:cNvSpPr/>
            <p:nvPr/>
          </p:nvSpPr>
          <p:spPr>
            <a:xfrm>
              <a:off x="9647037" y="4091774"/>
              <a:ext cx="2257692" cy="1384995"/>
            </a:xfrm>
            <a:prstGeom prst="rect">
              <a:avLst/>
            </a:prstGeom>
          </p:spPr>
          <p:txBody>
            <a:bodyPr wrap="square">
              <a:spAutoFit/>
            </a:bodyPr>
            <a:lstStyle/>
            <a:p>
              <a:pPr lvl="0" algn="ctr"/>
              <a:r>
                <a:rPr lang="en-US" sz="2800" b="1" dirty="0">
                  <a:solidFill>
                    <a:srgbClr val="4472C4"/>
                  </a:solidFill>
                  <a:effectLst>
                    <a:outerShdw blurRad="38100" dist="38100" dir="2700000" algn="tl">
                      <a:srgbClr val="000000">
                        <a:alpha val="43137"/>
                      </a:srgbClr>
                    </a:outerShdw>
                  </a:effectLst>
                </a:rPr>
                <a:t>How to Spend Approved Plan Dollars</a:t>
              </a:r>
            </a:p>
          </p:txBody>
        </p:sp>
      </p:grpSp>
      <p:grpSp>
        <p:nvGrpSpPr>
          <p:cNvPr id="26" name="Group 25">
            <a:extLst>
              <a:ext uri="{FF2B5EF4-FFF2-40B4-BE49-F238E27FC236}">
                <a16:creationId xmlns:a16="http://schemas.microsoft.com/office/drawing/2014/main" id="{7767F989-721C-413D-B457-82C90EAD4D63}"/>
              </a:ext>
            </a:extLst>
          </p:cNvPr>
          <p:cNvGrpSpPr/>
          <p:nvPr/>
        </p:nvGrpSpPr>
        <p:grpSpPr>
          <a:xfrm>
            <a:off x="278039" y="2098476"/>
            <a:ext cx="3023393" cy="3023585"/>
            <a:chOff x="278039" y="2098476"/>
            <a:chExt cx="3023393" cy="3023585"/>
          </a:xfrm>
        </p:grpSpPr>
        <p:pic>
          <p:nvPicPr>
            <p:cNvPr id="21" name="Picture 20">
              <a:extLst>
                <a:ext uri="{FF2B5EF4-FFF2-40B4-BE49-F238E27FC236}">
                  <a16:creationId xmlns:a16="http://schemas.microsoft.com/office/drawing/2014/main" id="{29684521-17D5-40AA-B1CA-C45CFF824043}"/>
                </a:ext>
              </a:extLst>
            </p:cNvPr>
            <p:cNvPicPr>
              <a:picLocks noChangeAspect="1"/>
            </p:cNvPicPr>
            <p:nvPr/>
          </p:nvPicPr>
          <p:blipFill rotWithShape="1">
            <a:blip r:embed="rId6">
              <a:extLst>
                <a:ext uri="{28A0092B-C50C-407E-A947-70E740481C1C}">
                  <a14:useLocalDpi xmlns:a14="http://schemas.microsoft.com/office/drawing/2010/main" val="0"/>
                </a:ext>
              </a:extLst>
            </a:blip>
            <a:srcRect t="6624" r="8529" b="9876"/>
            <a:stretch/>
          </p:blipFill>
          <p:spPr>
            <a:xfrm>
              <a:off x="359230" y="2098476"/>
              <a:ext cx="2942202" cy="2685796"/>
            </a:xfrm>
            <a:prstGeom prst="rect">
              <a:avLst/>
            </a:prstGeom>
          </p:spPr>
        </p:pic>
        <p:sp>
          <p:nvSpPr>
            <p:cNvPr id="23" name="Rectangle 22">
              <a:extLst>
                <a:ext uri="{FF2B5EF4-FFF2-40B4-BE49-F238E27FC236}">
                  <a16:creationId xmlns:a16="http://schemas.microsoft.com/office/drawing/2014/main" id="{F39C7D2C-BE48-4DE1-A1E3-7D39688A6889}"/>
                </a:ext>
              </a:extLst>
            </p:cNvPr>
            <p:cNvSpPr/>
            <p:nvPr/>
          </p:nvSpPr>
          <p:spPr>
            <a:xfrm>
              <a:off x="278039" y="4598841"/>
              <a:ext cx="3023393" cy="523220"/>
            </a:xfrm>
            <a:prstGeom prst="rect">
              <a:avLst/>
            </a:prstGeom>
          </p:spPr>
          <p:txBody>
            <a:bodyPr wrap="none">
              <a:spAutoFit/>
            </a:bodyPr>
            <a:lstStyle/>
            <a:p>
              <a:pPr lvl="0" algn="ctr"/>
              <a:r>
                <a:rPr lang="en-US" sz="2800" b="1" dirty="0">
                  <a:solidFill>
                    <a:srgbClr val="4472C4"/>
                  </a:solidFill>
                  <a:effectLst>
                    <a:outerShdw blurRad="38100" dist="38100" dir="2700000" algn="tl">
                      <a:srgbClr val="000000">
                        <a:alpha val="43137"/>
                      </a:srgbClr>
                    </a:outerShdw>
                  </a:effectLst>
                </a:rPr>
                <a:t>Fiscal Intermediary</a:t>
              </a:r>
            </a:p>
          </p:txBody>
        </p:sp>
      </p:grpSp>
      <p:grpSp>
        <p:nvGrpSpPr>
          <p:cNvPr id="27" name="Group 26">
            <a:extLst>
              <a:ext uri="{FF2B5EF4-FFF2-40B4-BE49-F238E27FC236}">
                <a16:creationId xmlns:a16="http://schemas.microsoft.com/office/drawing/2014/main" id="{817DA3F5-867C-407A-A43F-36638489182A}"/>
              </a:ext>
            </a:extLst>
          </p:cNvPr>
          <p:cNvGrpSpPr/>
          <p:nvPr/>
        </p:nvGrpSpPr>
        <p:grpSpPr>
          <a:xfrm>
            <a:off x="5730230" y="3813999"/>
            <a:ext cx="4398705" cy="2949906"/>
            <a:chOff x="5730230" y="3813999"/>
            <a:chExt cx="4398705" cy="2949906"/>
          </a:xfrm>
        </p:grpSpPr>
        <p:sp>
          <p:nvSpPr>
            <p:cNvPr id="19" name="Rectangle 18">
              <a:extLst>
                <a:ext uri="{FF2B5EF4-FFF2-40B4-BE49-F238E27FC236}">
                  <a16:creationId xmlns:a16="http://schemas.microsoft.com/office/drawing/2014/main" id="{FC1FF7B7-2878-4469-95F8-0E4BC20E058F}"/>
                </a:ext>
              </a:extLst>
            </p:cNvPr>
            <p:cNvSpPr/>
            <p:nvPr/>
          </p:nvSpPr>
          <p:spPr>
            <a:xfrm>
              <a:off x="5730230" y="6240685"/>
              <a:ext cx="4398705" cy="523220"/>
            </a:xfrm>
            <a:prstGeom prst="rect">
              <a:avLst/>
            </a:prstGeom>
          </p:spPr>
          <p:txBody>
            <a:bodyPr wrap="none">
              <a:spAutoFit/>
            </a:bodyPr>
            <a:lstStyle/>
            <a:p>
              <a:pPr lvl="0" algn="ctr"/>
              <a:r>
                <a:rPr lang="en-US" sz="2800" b="1" dirty="0">
                  <a:solidFill>
                    <a:srgbClr val="4472C4"/>
                  </a:solidFill>
                  <a:effectLst>
                    <a:outerShdw blurRad="38100" dist="38100" dir="2700000" algn="tl">
                      <a:srgbClr val="000000">
                        <a:alpha val="43137"/>
                      </a:srgbClr>
                    </a:outerShdw>
                  </a:effectLst>
                </a:rPr>
                <a:t>Direct Support Professionals</a:t>
              </a:r>
            </a:p>
          </p:txBody>
        </p:sp>
        <p:pic>
          <p:nvPicPr>
            <p:cNvPr id="25" name="Picture 24">
              <a:extLst>
                <a:ext uri="{FF2B5EF4-FFF2-40B4-BE49-F238E27FC236}">
                  <a16:creationId xmlns:a16="http://schemas.microsoft.com/office/drawing/2014/main" id="{C955AAEF-77D0-4109-A9E5-075A61EA08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0387" y="3813999"/>
              <a:ext cx="2440740" cy="2440740"/>
            </a:xfrm>
            <a:prstGeom prst="rect">
              <a:avLst/>
            </a:prstGeom>
          </p:spPr>
        </p:pic>
      </p:grpSp>
    </p:spTree>
    <p:extLst>
      <p:ext uri="{BB962C8B-B14F-4D97-AF65-F5344CB8AC3E}">
        <p14:creationId xmlns:p14="http://schemas.microsoft.com/office/powerpoint/2010/main" val="126462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AEAE73-580A-445B-AE54-8A0711716AD4}"/>
              </a:ext>
            </a:extLst>
          </p:cNvPr>
          <p:cNvSpPr/>
          <p:nvPr/>
        </p:nvSpPr>
        <p:spPr>
          <a:xfrm>
            <a:off x="324681" y="337528"/>
            <a:ext cx="11549819"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4800" b="1" dirty="0">
                <a:solidFill>
                  <a:srgbClr val="4472C4"/>
                </a:solidFill>
                <a:effectLst>
                  <a:outerShdw blurRad="38100" dist="38100" dir="2700000" algn="tl">
                    <a:srgbClr val="000000">
                      <a:alpha val="43137"/>
                    </a:srgbClr>
                  </a:outerShdw>
                </a:effectLst>
              </a:rPr>
              <a:t>If I’m already receiving services through an agency, can I switch to Self-Direction?</a:t>
            </a:r>
          </a:p>
        </p:txBody>
      </p:sp>
      <p:pic>
        <p:nvPicPr>
          <p:cNvPr id="4" name="Picture 3">
            <a:extLst>
              <a:ext uri="{FF2B5EF4-FFF2-40B4-BE49-F238E27FC236}">
                <a16:creationId xmlns:a16="http://schemas.microsoft.com/office/drawing/2014/main" id="{A61DF51D-DB92-43AA-BA02-FA95015DD56A}"/>
              </a:ext>
            </a:extLst>
          </p:cNvPr>
          <p:cNvPicPr>
            <a:picLocks noChangeAspect="1"/>
          </p:cNvPicPr>
          <p:nvPr/>
        </p:nvPicPr>
        <p:blipFill rotWithShape="1">
          <a:blip r:embed="rId3">
            <a:extLst>
              <a:ext uri="{28A0092B-C50C-407E-A947-70E740481C1C}">
                <a14:useLocalDpi xmlns:a14="http://schemas.microsoft.com/office/drawing/2010/main" val="0"/>
              </a:ext>
            </a:extLst>
          </a:blip>
          <a:srcRect t="16040" b="8067"/>
          <a:stretch/>
        </p:blipFill>
        <p:spPr>
          <a:xfrm>
            <a:off x="6096000" y="1677688"/>
            <a:ext cx="6113908" cy="3502622"/>
          </a:xfrm>
          <a:prstGeom prst="rect">
            <a:avLst/>
          </a:prstGeom>
        </p:spPr>
      </p:pic>
      <p:sp>
        <p:nvSpPr>
          <p:cNvPr id="5" name="Rectangle 4">
            <a:extLst>
              <a:ext uri="{FF2B5EF4-FFF2-40B4-BE49-F238E27FC236}">
                <a16:creationId xmlns:a16="http://schemas.microsoft.com/office/drawing/2014/main" id="{7A21D06F-81C2-4DA6-B595-DCBDFD47E8D2}"/>
              </a:ext>
            </a:extLst>
          </p:cNvPr>
          <p:cNvSpPr/>
          <p:nvPr/>
        </p:nvSpPr>
        <p:spPr>
          <a:xfrm>
            <a:off x="2645438" y="2259453"/>
            <a:ext cx="8182982" cy="1446550"/>
          </a:xfrm>
          <a:prstGeom prst="rect">
            <a:avLst/>
          </a:prstGeom>
        </p:spPr>
        <p:txBody>
          <a:bodyPr wrap="square">
            <a:spAutoFit/>
          </a:bodyPr>
          <a:lstStyle/>
          <a:p>
            <a:r>
              <a:rPr lang="en-US" sz="4400" b="1" dirty="0">
                <a:effectLst>
                  <a:outerShdw blurRad="38100" dist="38100" dir="2700000" algn="tl">
                    <a:srgbClr val="000000">
                      <a:alpha val="43137"/>
                    </a:srgbClr>
                  </a:outerShdw>
                </a:effectLst>
              </a:rPr>
              <a:t>Yes! Call your Social Case Worker to get started!</a:t>
            </a:r>
            <a:r>
              <a:rPr lang="en-US" sz="4000" b="1" dirty="0">
                <a:effectLst>
                  <a:outerShdw blurRad="38100" dist="38100" dir="2700000" algn="tl">
                    <a:srgbClr val="000000">
                      <a:alpha val="43137"/>
                    </a:srgbClr>
                  </a:outerShdw>
                </a:effectLst>
              </a:rPr>
              <a:t>		 </a:t>
            </a:r>
          </a:p>
        </p:txBody>
      </p:sp>
      <p:sp>
        <p:nvSpPr>
          <p:cNvPr id="6" name="Rectangle 5">
            <a:extLst>
              <a:ext uri="{FF2B5EF4-FFF2-40B4-BE49-F238E27FC236}">
                <a16:creationId xmlns:a16="http://schemas.microsoft.com/office/drawing/2014/main" id="{01175B51-864F-4B2D-A7FA-189A641F1FC1}"/>
              </a:ext>
            </a:extLst>
          </p:cNvPr>
          <p:cNvSpPr/>
          <p:nvPr/>
        </p:nvSpPr>
        <p:spPr>
          <a:xfrm>
            <a:off x="3050177" y="5263590"/>
            <a:ext cx="8001000" cy="1323439"/>
          </a:xfrm>
          <a:prstGeom prst="rect">
            <a:avLst/>
          </a:prstGeom>
        </p:spPr>
        <p:txBody>
          <a:bodyPr wrap="square">
            <a:spAutoFit/>
          </a:bodyPr>
          <a:lstStyle/>
          <a:p>
            <a:pPr lvl="0" algn="ctr"/>
            <a:r>
              <a:rPr lang="en-US" sz="4000" b="1" dirty="0">
                <a:solidFill>
                  <a:prstClr val="black"/>
                </a:solidFill>
                <a:effectLst>
                  <a:outerShdw blurRad="38100" dist="38100" dir="2700000" algn="tl">
                    <a:srgbClr val="000000">
                      <a:alpha val="43137"/>
                    </a:srgbClr>
                  </a:outerShdw>
                </a:effectLst>
              </a:rPr>
              <a:t>Call 401-462-3421 to find out who your Social Case Worker is.</a:t>
            </a:r>
          </a:p>
        </p:txBody>
      </p:sp>
      <p:pic>
        <p:nvPicPr>
          <p:cNvPr id="9" name="Picture 8">
            <a:extLst>
              <a:ext uri="{FF2B5EF4-FFF2-40B4-BE49-F238E27FC236}">
                <a16:creationId xmlns:a16="http://schemas.microsoft.com/office/drawing/2014/main" id="{7FA76868-A00D-4157-92F0-46D9F8788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81" y="3428999"/>
            <a:ext cx="2725496" cy="3142797"/>
          </a:xfrm>
          <a:prstGeom prst="rect">
            <a:avLst/>
          </a:prstGeom>
        </p:spPr>
      </p:pic>
    </p:spTree>
    <p:extLst>
      <p:ext uri="{BB962C8B-B14F-4D97-AF65-F5344CB8AC3E}">
        <p14:creationId xmlns:p14="http://schemas.microsoft.com/office/powerpoint/2010/main" val="27609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57D4CF-A401-47A3-89D4-DEC89493D280}"/>
              </a:ext>
            </a:extLst>
          </p:cNvPr>
          <p:cNvSpPr txBox="1"/>
          <p:nvPr/>
        </p:nvSpPr>
        <p:spPr>
          <a:xfrm>
            <a:off x="7048517" y="3606444"/>
            <a:ext cx="306073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b="1" dirty="0">
                <a:solidFill>
                  <a:schemeClr val="accent1"/>
                </a:solidFill>
                <a:effectLst>
                  <a:outerShdw blurRad="38100" dist="38100" dir="2700000" algn="tl">
                    <a:srgbClr val="000000">
                      <a:alpha val="43137"/>
                    </a:srgbClr>
                  </a:outerShdw>
                </a:effectLst>
              </a:rPr>
              <a:t>What Do You Need?</a:t>
            </a:r>
          </a:p>
        </p:txBody>
      </p:sp>
      <p:sp>
        <p:nvSpPr>
          <p:cNvPr id="2" name="TextBox 1">
            <a:extLst>
              <a:ext uri="{FF2B5EF4-FFF2-40B4-BE49-F238E27FC236}">
                <a16:creationId xmlns:a16="http://schemas.microsoft.com/office/drawing/2014/main" id="{BED393ED-142F-47B4-AB77-99A7E6630D51}"/>
              </a:ext>
            </a:extLst>
          </p:cNvPr>
          <p:cNvSpPr txBox="1"/>
          <p:nvPr/>
        </p:nvSpPr>
        <p:spPr>
          <a:xfrm>
            <a:off x="6832600" y="389235"/>
            <a:ext cx="3492566"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b="1" dirty="0">
                <a:solidFill>
                  <a:schemeClr val="accent1"/>
                </a:solidFill>
                <a:effectLst>
                  <a:outerShdw blurRad="38100" dist="38100" dir="2700000" algn="tl">
                    <a:srgbClr val="000000">
                      <a:alpha val="43137"/>
                    </a:srgbClr>
                  </a:outerShdw>
                </a:effectLst>
              </a:rPr>
              <a:t>Where Should You Start?</a:t>
            </a:r>
          </a:p>
        </p:txBody>
      </p:sp>
      <p:pic>
        <p:nvPicPr>
          <p:cNvPr id="5" name="Picture 4">
            <a:extLst>
              <a:ext uri="{FF2B5EF4-FFF2-40B4-BE49-F238E27FC236}">
                <a16:creationId xmlns:a16="http://schemas.microsoft.com/office/drawing/2014/main" id="{4399BDB7-004F-40D9-8DDC-9F3421A5F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77443"/>
            <a:ext cx="6858000" cy="6858000"/>
          </a:xfrm>
          <a:prstGeom prst="rect">
            <a:avLst/>
          </a:prstGeom>
        </p:spPr>
      </p:pic>
    </p:spTree>
    <p:extLst>
      <p:ext uri="{BB962C8B-B14F-4D97-AF65-F5344CB8AC3E}">
        <p14:creationId xmlns:p14="http://schemas.microsoft.com/office/powerpoint/2010/main" val="300075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13D17-05DE-4E1A-9A9F-1AFF2DD030CA}"/>
              </a:ext>
            </a:extLst>
          </p:cNvPr>
          <p:cNvPicPr>
            <a:picLocks noChangeAspect="1"/>
          </p:cNvPicPr>
          <p:nvPr/>
        </p:nvPicPr>
        <p:blipFill>
          <a:blip r:embed="rId3"/>
          <a:stretch>
            <a:fillRect/>
          </a:stretch>
        </p:blipFill>
        <p:spPr>
          <a:xfrm>
            <a:off x="-99093" y="252677"/>
            <a:ext cx="5657578" cy="6584251"/>
          </a:xfrm>
          <a:prstGeom prst="rect">
            <a:avLst/>
          </a:prstGeom>
        </p:spPr>
      </p:pic>
      <p:pic>
        <p:nvPicPr>
          <p:cNvPr id="8" name="Picture 7">
            <a:extLst>
              <a:ext uri="{FF2B5EF4-FFF2-40B4-BE49-F238E27FC236}">
                <a16:creationId xmlns:a16="http://schemas.microsoft.com/office/drawing/2014/main" id="{0A8E843E-7263-49BC-A83D-FB57C1ACF044}"/>
              </a:ext>
            </a:extLst>
          </p:cNvPr>
          <p:cNvPicPr>
            <a:picLocks noChangeAspect="1"/>
          </p:cNvPicPr>
          <p:nvPr/>
        </p:nvPicPr>
        <p:blipFill rotWithShape="1">
          <a:blip r:embed="rId4">
            <a:extLst>
              <a:ext uri="{28A0092B-C50C-407E-A947-70E740481C1C}">
                <a14:useLocalDpi xmlns:a14="http://schemas.microsoft.com/office/drawing/2010/main" val="0"/>
              </a:ext>
            </a:extLst>
          </a:blip>
          <a:srcRect l="9587" t="4153" r="9674" b="3114"/>
          <a:stretch/>
        </p:blipFill>
        <p:spPr>
          <a:xfrm>
            <a:off x="5363595" y="136876"/>
            <a:ext cx="2705100" cy="2718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E0EFFF80-9B84-4BA0-8B79-736AFCF2F9E8}"/>
              </a:ext>
            </a:extLst>
          </p:cNvPr>
          <p:cNvSpPr/>
          <p:nvPr/>
        </p:nvSpPr>
        <p:spPr>
          <a:xfrm>
            <a:off x="4320045" y="1926912"/>
            <a:ext cx="899605" cy="1200329"/>
          </a:xfrm>
          <a:prstGeom prst="rect">
            <a:avLst/>
          </a:prstGeom>
          <a:noFill/>
        </p:spPr>
        <p:txBody>
          <a:bodyPr wrap="none" lIns="91440" tIns="45720" rIns="91440" bIns="45720">
            <a:spAutoFit/>
          </a:bodyPr>
          <a:lstStyle/>
          <a:p>
            <a:pPr algn="ctr"/>
            <a:r>
              <a:rPr lang="en-US" sz="7200" b="1" dirty="0">
                <a:ln w="9525">
                  <a:solidFill>
                    <a:schemeClr val="bg1"/>
                  </a:solidFill>
                  <a:prstDash val="solid"/>
                </a:ln>
                <a:effectLst>
                  <a:outerShdw blurRad="12700" dist="38100" dir="2700000" algn="tl" rotWithShape="0">
                    <a:schemeClr val="bg1">
                      <a:lumMod val="50000"/>
                    </a:schemeClr>
                  </a:outerShdw>
                </a:effectLst>
              </a:rPr>
              <a:t>1.</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Rectangle 10">
            <a:extLst>
              <a:ext uri="{FF2B5EF4-FFF2-40B4-BE49-F238E27FC236}">
                <a16:creationId xmlns:a16="http://schemas.microsoft.com/office/drawing/2014/main" id="{8EEF9243-473B-44DD-B199-18AC84AF703D}"/>
              </a:ext>
            </a:extLst>
          </p:cNvPr>
          <p:cNvSpPr/>
          <p:nvPr/>
        </p:nvSpPr>
        <p:spPr>
          <a:xfrm>
            <a:off x="7726842" y="2787650"/>
            <a:ext cx="899606" cy="1200329"/>
          </a:xfrm>
          <a:prstGeom prst="rect">
            <a:avLst/>
          </a:prstGeom>
        </p:spPr>
        <p:txBody>
          <a:bodyPr wrap="none">
            <a:spAutoFit/>
          </a:bodyPr>
          <a:lstStyle/>
          <a:p>
            <a:pPr lvl="0" algn="ctr"/>
            <a:r>
              <a:rPr lang="en-US" sz="7200" b="1" dirty="0">
                <a:ln w="9525">
                  <a:solidFill>
                    <a:prstClr val="white"/>
                  </a:solidFill>
                  <a:prstDash val="solid"/>
                </a:ln>
                <a:solidFill>
                  <a:prstClr val="black"/>
                </a:solidFill>
                <a:effectLst>
                  <a:outerShdw blurRad="12700" dist="38100" dir="2700000" algn="tl" rotWithShape="0">
                    <a:prstClr val="white">
                      <a:lumMod val="50000"/>
                    </a:prstClr>
                  </a:outerShdw>
                </a:effectLst>
              </a:rPr>
              <a:t>2.</a:t>
            </a:r>
          </a:p>
        </p:txBody>
      </p:sp>
      <p:sp>
        <p:nvSpPr>
          <p:cNvPr id="12" name="Rectangle 11">
            <a:extLst>
              <a:ext uri="{FF2B5EF4-FFF2-40B4-BE49-F238E27FC236}">
                <a16:creationId xmlns:a16="http://schemas.microsoft.com/office/drawing/2014/main" id="{BFB3F77A-DE44-4EF7-ABA0-569483EB1D8F}"/>
              </a:ext>
            </a:extLst>
          </p:cNvPr>
          <p:cNvSpPr/>
          <p:nvPr/>
        </p:nvSpPr>
        <p:spPr>
          <a:xfrm>
            <a:off x="5689082" y="5775899"/>
            <a:ext cx="899606" cy="1200329"/>
          </a:xfrm>
          <a:prstGeom prst="rect">
            <a:avLst/>
          </a:prstGeom>
        </p:spPr>
        <p:txBody>
          <a:bodyPr wrap="none">
            <a:spAutoFit/>
          </a:bodyPr>
          <a:lstStyle/>
          <a:p>
            <a:pPr lvl="0" algn="ctr"/>
            <a:r>
              <a:rPr lang="en-US" sz="7200" b="1" dirty="0">
                <a:ln w="9525">
                  <a:solidFill>
                    <a:prstClr val="white"/>
                  </a:solidFill>
                  <a:prstDash val="solid"/>
                </a:ln>
                <a:solidFill>
                  <a:prstClr val="black"/>
                </a:solidFill>
                <a:effectLst>
                  <a:outerShdw blurRad="12700" dist="38100" dir="2700000" algn="tl" rotWithShape="0">
                    <a:prstClr val="white">
                      <a:lumMod val="50000"/>
                    </a:prstClr>
                  </a:outerShdw>
                </a:effectLst>
              </a:rPr>
              <a:t>3.</a:t>
            </a:r>
          </a:p>
        </p:txBody>
      </p:sp>
      <p:pic>
        <p:nvPicPr>
          <p:cNvPr id="5" name="Picture 4">
            <a:extLst>
              <a:ext uri="{FF2B5EF4-FFF2-40B4-BE49-F238E27FC236}">
                <a16:creationId xmlns:a16="http://schemas.microsoft.com/office/drawing/2014/main" id="{1679C104-BB7B-44E1-AD7A-E3E204BC59E5}"/>
              </a:ext>
            </a:extLst>
          </p:cNvPr>
          <p:cNvPicPr>
            <a:picLocks noChangeAspect="1"/>
          </p:cNvPicPr>
          <p:nvPr/>
        </p:nvPicPr>
        <p:blipFill rotWithShape="1">
          <a:blip r:embed="rId5">
            <a:extLst>
              <a:ext uri="{28A0092B-C50C-407E-A947-70E740481C1C}">
                <a14:useLocalDpi xmlns:a14="http://schemas.microsoft.com/office/drawing/2010/main" val="0"/>
              </a:ext>
            </a:extLst>
          </a:blip>
          <a:srcRect t="6080" r="9652" b="10111"/>
          <a:stretch/>
        </p:blipFill>
        <p:spPr>
          <a:xfrm>
            <a:off x="8688039" y="789417"/>
            <a:ext cx="3098025" cy="2873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53D8F01-26C2-4208-91BB-522E98141C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3515" y="3835083"/>
            <a:ext cx="2886042" cy="2886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95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ED4CF4-1FC4-40EE-A515-EBAD30773BD5}"/>
              </a:ext>
            </a:extLst>
          </p:cNvPr>
          <p:cNvSpPr/>
          <p:nvPr/>
        </p:nvSpPr>
        <p:spPr>
          <a:xfrm>
            <a:off x="349250" y="1290935"/>
            <a:ext cx="4679950" cy="35086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5400" b="1" dirty="0">
                <a:solidFill>
                  <a:schemeClr val="accent1"/>
                </a:solidFill>
                <a:effectLst>
                  <a:outerShdw blurRad="38100" dist="38100" dir="2700000" algn="tl">
                    <a:srgbClr val="000000">
                      <a:alpha val="43137"/>
                    </a:srgbClr>
                  </a:outerShdw>
                </a:effectLst>
              </a:rPr>
              <a:t>Creating an Individualized </a:t>
            </a:r>
          </a:p>
          <a:p>
            <a:pPr algn="ctr"/>
            <a:r>
              <a:rPr lang="en-US" sz="5400" b="1" dirty="0">
                <a:solidFill>
                  <a:schemeClr val="accent1"/>
                </a:solidFill>
                <a:effectLst>
                  <a:outerShdw blurRad="38100" dist="38100" dir="2700000" algn="tl">
                    <a:srgbClr val="000000">
                      <a:alpha val="43137"/>
                    </a:srgbClr>
                  </a:outerShdw>
                </a:effectLst>
              </a:rPr>
              <a:t>Self-Directed Plan</a:t>
            </a:r>
            <a:r>
              <a:rPr lang="en-US" sz="6000" b="1" dirty="0">
                <a:solidFill>
                  <a:schemeClr val="accent1"/>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E80130EE-645D-453D-AB39-4389AAF99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300" y="177800"/>
            <a:ext cx="6273800" cy="6273800"/>
          </a:xfrm>
          <a:prstGeom prst="rect">
            <a:avLst/>
          </a:prstGeom>
        </p:spPr>
      </p:pic>
    </p:spTree>
    <p:extLst>
      <p:ext uri="{BB962C8B-B14F-4D97-AF65-F5344CB8AC3E}">
        <p14:creationId xmlns:p14="http://schemas.microsoft.com/office/powerpoint/2010/main" val="1020894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2247</Words>
  <Application>Microsoft Office PowerPoint</Application>
  <PresentationFormat>Widescreen</PresentationFormat>
  <Paragraphs>248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Self-Direction</dc:title>
  <dc:creator>Michelle White;Advocates in Action RI</dc:creator>
  <cp:lastModifiedBy>deb kney</cp:lastModifiedBy>
  <cp:revision>86</cp:revision>
  <cp:lastPrinted>2022-06-29T15:55:20Z</cp:lastPrinted>
  <dcterms:created xsi:type="dcterms:W3CDTF">2022-06-09T03:53:37Z</dcterms:created>
  <dcterms:modified xsi:type="dcterms:W3CDTF">2022-06-29T15:55:29Z</dcterms:modified>
</cp:coreProperties>
</file>